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7"/>
  </p:notesMasterIdLst>
  <p:sldIdLst>
    <p:sldId id="274" r:id="rId3"/>
    <p:sldId id="269" r:id="rId4"/>
    <p:sldId id="288" r:id="rId5"/>
    <p:sldId id="298" r:id="rId6"/>
    <p:sldId id="289" r:id="rId7"/>
    <p:sldId id="300" r:id="rId8"/>
    <p:sldId id="286" r:id="rId9"/>
    <p:sldId id="303" r:id="rId10"/>
    <p:sldId id="279" r:id="rId11"/>
    <p:sldId id="299" r:id="rId12"/>
    <p:sldId id="280" r:id="rId13"/>
    <p:sldId id="281" r:id="rId14"/>
    <p:sldId id="302" r:id="rId15"/>
    <p:sldId id="282" r:id="rId16"/>
    <p:sldId id="277" r:id="rId17"/>
    <p:sldId id="278" r:id="rId18"/>
    <p:sldId id="291" r:id="rId19"/>
    <p:sldId id="292" r:id="rId20"/>
    <p:sldId id="295" r:id="rId21"/>
    <p:sldId id="296" r:id="rId22"/>
    <p:sldId id="290" r:id="rId23"/>
    <p:sldId id="293" r:id="rId24"/>
    <p:sldId id="297" r:id="rId25"/>
    <p:sldId id="294" r:id="rId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feys" initials="tf" lastIdx="1" clrIdx="0">
    <p:extLst>
      <p:ext uri="{19B8F6BF-5375-455C-9EA6-DF929625EA0E}">
        <p15:presenceInfo xmlns:p15="http://schemas.microsoft.com/office/powerpoint/2012/main" userId="0db7adf8fc9599d2" providerId="Windows Live"/>
      </p:ext>
    </p:extLst>
  </p:cmAuthor>
  <p:cmAuthor id="2" name="Arthur Van den Storme" initials="AVdS" lastIdx="1" clrIdx="1">
    <p:extLst>
      <p:ext uri="{19B8F6BF-5375-455C-9EA6-DF929625EA0E}">
        <p15:presenceInfo xmlns:p15="http://schemas.microsoft.com/office/powerpoint/2012/main" userId="Arthur Van den Stor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2365" autoAdjust="0"/>
  </p:normalViewPr>
  <p:slideViewPr>
    <p:cSldViewPr snapToGrid="0">
      <p:cViewPr varScale="1">
        <p:scale>
          <a:sx n="70" d="100"/>
          <a:sy n="70" d="100"/>
        </p:scale>
        <p:origin x="46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5-13T03:43:17.517"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6C065-9ECC-42E5-868F-B6CD22341737}" type="datetimeFigureOut">
              <a:rPr lang="nl-BE" smtClean="0"/>
              <a:t>13/05/2020</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44F9F-0AE5-465A-916E-50425009CEBB}" type="slidenum">
              <a:rPr lang="nl-BE" smtClean="0"/>
              <a:t>‹nr.›</a:t>
            </a:fld>
            <a:endParaRPr lang="nl-BE"/>
          </a:p>
        </p:txBody>
      </p:sp>
    </p:spTree>
    <p:extLst>
      <p:ext uri="{BB962C8B-B14F-4D97-AF65-F5344CB8AC3E}">
        <p14:creationId xmlns:p14="http://schemas.microsoft.com/office/powerpoint/2010/main" val="1611150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1</a:t>
            </a:fld>
            <a:endParaRPr lang="nl-BE"/>
          </a:p>
        </p:txBody>
      </p:sp>
    </p:spTree>
    <p:extLst>
      <p:ext uri="{BB962C8B-B14F-4D97-AF65-F5344CB8AC3E}">
        <p14:creationId xmlns:p14="http://schemas.microsoft.com/office/powerpoint/2010/main" val="202835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LI" dirty="0"/>
              <a:t>The </a:t>
            </a:r>
            <a:r>
              <a:rPr lang="de-LI" dirty="0" err="1"/>
              <a:t>correct</a:t>
            </a:r>
            <a:r>
              <a:rPr lang="de-LI" dirty="0"/>
              <a:t> </a:t>
            </a:r>
            <a:r>
              <a:rPr lang="de-LI" dirty="0" err="1"/>
              <a:t>functionality</a:t>
            </a:r>
            <a:r>
              <a:rPr lang="de-LI" dirty="0"/>
              <a:t> </a:t>
            </a:r>
            <a:r>
              <a:rPr lang="de-LI" dirty="0" err="1"/>
              <a:t>of</a:t>
            </a:r>
            <a:r>
              <a:rPr lang="de-LI" dirty="0"/>
              <a:t> </a:t>
            </a:r>
            <a:r>
              <a:rPr lang="de-LI" dirty="0" err="1"/>
              <a:t>the</a:t>
            </a:r>
            <a:r>
              <a:rPr lang="de-LI" dirty="0"/>
              <a:t> </a:t>
            </a:r>
            <a:r>
              <a:rPr lang="de-LI" dirty="0" err="1"/>
              <a:t>software</a:t>
            </a:r>
            <a:r>
              <a:rPr lang="de-LI" dirty="0"/>
              <a:t> </a:t>
            </a:r>
            <a:r>
              <a:rPr lang="de-LI" dirty="0" err="1"/>
              <a:t>has</a:t>
            </a:r>
            <a:r>
              <a:rPr lang="de-LI" dirty="0"/>
              <a:t> </a:t>
            </a:r>
            <a:r>
              <a:rPr lang="de-LI" dirty="0" err="1"/>
              <a:t>been</a:t>
            </a:r>
            <a:r>
              <a:rPr lang="de-LI" dirty="0"/>
              <a:t> </a:t>
            </a:r>
            <a:r>
              <a:rPr lang="de-LI" dirty="0" err="1"/>
              <a:t>tested</a:t>
            </a:r>
            <a:r>
              <a:rPr lang="de-LI" dirty="0"/>
              <a:t> </a:t>
            </a:r>
            <a:r>
              <a:rPr lang="de-LI" dirty="0" err="1"/>
              <a:t>by</a:t>
            </a:r>
            <a:r>
              <a:rPr lang="de-LI" dirty="0"/>
              <a:t> </a:t>
            </a:r>
            <a:r>
              <a:rPr lang="de-LI" dirty="0" err="1"/>
              <a:t>uploading</a:t>
            </a:r>
            <a:r>
              <a:rPr lang="de-LI" dirty="0"/>
              <a:t> </a:t>
            </a:r>
            <a:r>
              <a:rPr lang="de-LI" dirty="0" err="1"/>
              <a:t>the</a:t>
            </a:r>
            <a:r>
              <a:rPr lang="de-LI" dirty="0"/>
              <a:t> code in </a:t>
            </a:r>
            <a:r>
              <a:rPr lang="de-LI" dirty="0" err="1"/>
              <a:t>the</a:t>
            </a:r>
            <a:r>
              <a:rPr lang="de-LI" dirty="0"/>
              <a:t> </a:t>
            </a:r>
            <a:r>
              <a:rPr lang="de-LI" dirty="0" err="1"/>
              <a:t>development</a:t>
            </a:r>
            <a:r>
              <a:rPr lang="de-LI" dirty="0"/>
              <a:t> kit.</a:t>
            </a:r>
          </a:p>
          <a:p>
            <a:r>
              <a:rPr lang="de-LI" dirty="0"/>
              <a:t>The </a:t>
            </a:r>
            <a:r>
              <a:rPr lang="de-LI" dirty="0" err="1"/>
              <a:t>sensor</a:t>
            </a:r>
            <a:r>
              <a:rPr lang="de-LI" dirty="0"/>
              <a:t> </a:t>
            </a:r>
            <a:r>
              <a:rPr lang="de-LI" dirty="0" err="1"/>
              <a:t>data</a:t>
            </a:r>
            <a:r>
              <a:rPr lang="de-LI" dirty="0"/>
              <a:t> </a:t>
            </a:r>
            <a:r>
              <a:rPr lang="de-LI" dirty="0" err="1"/>
              <a:t>of</a:t>
            </a:r>
            <a:r>
              <a:rPr lang="de-LI" dirty="0"/>
              <a:t> </a:t>
            </a:r>
            <a:r>
              <a:rPr lang="de-LI" dirty="0" err="1"/>
              <a:t>the</a:t>
            </a:r>
            <a:r>
              <a:rPr lang="de-LI" dirty="0"/>
              <a:t> </a:t>
            </a:r>
            <a:r>
              <a:rPr lang="de-LI" dirty="0" err="1"/>
              <a:t>ir</a:t>
            </a:r>
            <a:r>
              <a:rPr lang="de-LI" dirty="0"/>
              <a:t> </a:t>
            </a:r>
            <a:r>
              <a:rPr lang="de-LI" dirty="0" err="1"/>
              <a:t>sensor</a:t>
            </a:r>
            <a:r>
              <a:rPr lang="de-LI" dirty="0"/>
              <a:t> and </a:t>
            </a:r>
            <a:r>
              <a:rPr lang="de-LI" dirty="0" err="1"/>
              <a:t>the</a:t>
            </a:r>
            <a:r>
              <a:rPr lang="de-LI" dirty="0"/>
              <a:t> </a:t>
            </a:r>
            <a:r>
              <a:rPr lang="de-LI" dirty="0" err="1"/>
              <a:t>airquality</a:t>
            </a:r>
            <a:r>
              <a:rPr lang="de-LI" dirty="0"/>
              <a:t> </a:t>
            </a:r>
            <a:r>
              <a:rPr lang="de-LI" dirty="0" err="1"/>
              <a:t>sensor</a:t>
            </a:r>
            <a:r>
              <a:rPr lang="de-LI" dirty="0"/>
              <a:t> was </a:t>
            </a:r>
            <a:r>
              <a:rPr lang="de-LI" dirty="0" err="1"/>
              <a:t>succesfully</a:t>
            </a:r>
            <a:r>
              <a:rPr lang="de-LI" dirty="0"/>
              <a:t> </a:t>
            </a:r>
            <a:r>
              <a:rPr lang="de-LI" dirty="0" err="1"/>
              <a:t>updated</a:t>
            </a:r>
            <a:r>
              <a:rPr lang="de-LI" dirty="0"/>
              <a:t> </a:t>
            </a:r>
            <a:r>
              <a:rPr lang="de-LI" dirty="0" err="1"/>
              <a:t>every</a:t>
            </a:r>
            <a:r>
              <a:rPr lang="de-LI" dirty="0"/>
              <a:t> </a:t>
            </a:r>
            <a:r>
              <a:rPr lang="de-LI" dirty="0" err="1"/>
              <a:t>ten</a:t>
            </a:r>
            <a:r>
              <a:rPr lang="de-LI" dirty="0"/>
              <a:t> </a:t>
            </a:r>
            <a:r>
              <a:rPr lang="de-LI" dirty="0" err="1"/>
              <a:t>minutes</a:t>
            </a:r>
            <a:r>
              <a:rPr lang="de-LI" dirty="0"/>
              <a:t>. </a:t>
            </a:r>
          </a:p>
          <a:p>
            <a:r>
              <a:rPr lang="de-LI" dirty="0" err="1"/>
              <a:t>Then</a:t>
            </a:r>
            <a:r>
              <a:rPr lang="de-LI" dirty="0"/>
              <a:t> </a:t>
            </a:r>
            <a:r>
              <a:rPr lang="de-LI" dirty="0" err="1"/>
              <a:t>the</a:t>
            </a:r>
            <a:r>
              <a:rPr lang="de-LI" dirty="0"/>
              <a:t> </a:t>
            </a:r>
            <a:r>
              <a:rPr lang="de-LI" dirty="0" err="1"/>
              <a:t>sensor</a:t>
            </a:r>
            <a:r>
              <a:rPr lang="de-LI" dirty="0"/>
              <a:t> </a:t>
            </a:r>
            <a:r>
              <a:rPr lang="de-LI" dirty="0" err="1"/>
              <a:t>data</a:t>
            </a:r>
            <a:r>
              <a:rPr lang="de-LI" dirty="0"/>
              <a:t> was </a:t>
            </a:r>
            <a:r>
              <a:rPr lang="de-LI" dirty="0" err="1"/>
              <a:t>succesfully</a:t>
            </a:r>
            <a:r>
              <a:rPr lang="de-LI" dirty="0"/>
              <a:t> </a:t>
            </a:r>
            <a:r>
              <a:rPr lang="de-LI" dirty="0" err="1"/>
              <a:t>transmitted</a:t>
            </a:r>
            <a:r>
              <a:rPr lang="de-LI" dirty="0"/>
              <a:t> </a:t>
            </a:r>
            <a:r>
              <a:rPr lang="de-LI" dirty="0" err="1"/>
              <a:t>to</a:t>
            </a:r>
            <a:r>
              <a:rPr lang="de-LI" dirty="0"/>
              <a:t> </a:t>
            </a:r>
            <a:r>
              <a:rPr lang="de-LI" dirty="0" err="1"/>
              <a:t>the</a:t>
            </a:r>
            <a:r>
              <a:rPr lang="de-LI" dirty="0"/>
              <a:t> </a:t>
            </a:r>
            <a:r>
              <a:rPr lang="de-LI" dirty="0" err="1"/>
              <a:t>server</a:t>
            </a:r>
            <a:r>
              <a:rPr lang="de-LI" dirty="0"/>
              <a:t> </a:t>
            </a:r>
            <a:r>
              <a:rPr lang="de-LI" dirty="0" err="1"/>
              <a:t>that</a:t>
            </a:r>
            <a:r>
              <a:rPr lang="de-LI" dirty="0"/>
              <a:t> was </a:t>
            </a:r>
            <a:r>
              <a:rPr lang="de-LI" dirty="0" err="1"/>
              <a:t>running</a:t>
            </a:r>
            <a:r>
              <a:rPr lang="de-LI" dirty="0"/>
              <a:t> on </a:t>
            </a:r>
            <a:r>
              <a:rPr lang="de-LI" dirty="0" err="1"/>
              <a:t>the</a:t>
            </a:r>
            <a:r>
              <a:rPr lang="de-LI" dirty="0"/>
              <a:t> </a:t>
            </a:r>
            <a:r>
              <a:rPr lang="de-LI" dirty="0" err="1"/>
              <a:t>raspberry</a:t>
            </a:r>
            <a:r>
              <a:rPr lang="de-LI" dirty="0"/>
              <a:t> </a:t>
            </a:r>
            <a:r>
              <a:rPr lang="de-LI" dirty="0" err="1"/>
              <a:t>pi</a:t>
            </a:r>
            <a:r>
              <a:rPr lang="de-LI" dirty="0"/>
              <a:t>, </a:t>
            </a:r>
            <a:r>
              <a:rPr lang="de-LI" dirty="0" err="1"/>
              <a:t>the</a:t>
            </a:r>
            <a:r>
              <a:rPr lang="de-LI" dirty="0"/>
              <a:t> </a:t>
            </a:r>
            <a:r>
              <a:rPr lang="de-LI" dirty="0" err="1"/>
              <a:t>values</a:t>
            </a:r>
            <a:r>
              <a:rPr lang="de-LI" dirty="0"/>
              <a:t> in </a:t>
            </a:r>
            <a:r>
              <a:rPr lang="de-LI" dirty="0" err="1"/>
              <a:t>the</a:t>
            </a:r>
            <a:r>
              <a:rPr lang="de-LI" dirty="0"/>
              <a:t> </a:t>
            </a:r>
            <a:r>
              <a:rPr lang="de-LI" dirty="0" err="1"/>
              <a:t>sql</a:t>
            </a:r>
            <a:r>
              <a:rPr lang="de-LI" dirty="0"/>
              <a:t> </a:t>
            </a:r>
          </a:p>
          <a:p>
            <a:r>
              <a:rPr lang="de-LI" dirty="0"/>
              <a:t>Database </a:t>
            </a:r>
            <a:r>
              <a:rPr lang="de-LI" dirty="0" err="1"/>
              <a:t>were</a:t>
            </a:r>
            <a:r>
              <a:rPr lang="de-LI" dirty="0"/>
              <a:t> </a:t>
            </a:r>
            <a:r>
              <a:rPr lang="de-LI" dirty="0" err="1"/>
              <a:t>succesfully</a:t>
            </a:r>
            <a:r>
              <a:rPr lang="de-LI" dirty="0"/>
              <a:t> </a:t>
            </a:r>
            <a:r>
              <a:rPr lang="de-LI" dirty="0" err="1"/>
              <a:t>updated</a:t>
            </a:r>
            <a:r>
              <a:rPr lang="de-LI" dirty="0"/>
              <a:t>. </a:t>
            </a:r>
          </a:p>
          <a:p>
            <a:r>
              <a:rPr lang="de-LI" dirty="0"/>
              <a:t>The </a:t>
            </a:r>
            <a:r>
              <a:rPr lang="de-LI" dirty="0" err="1"/>
              <a:t>only</a:t>
            </a:r>
            <a:r>
              <a:rPr lang="de-LI" dirty="0"/>
              <a:t> </a:t>
            </a:r>
            <a:r>
              <a:rPr lang="de-LI" dirty="0" err="1"/>
              <a:t>sensor</a:t>
            </a:r>
            <a:r>
              <a:rPr lang="de-LI" dirty="0"/>
              <a:t> </a:t>
            </a:r>
            <a:r>
              <a:rPr lang="de-LI" dirty="0" err="1"/>
              <a:t>that</a:t>
            </a:r>
            <a:r>
              <a:rPr lang="de-LI" dirty="0"/>
              <a:t> </a:t>
            </a:r>
            <a:r>
              <a:rPr lang="de-LI" dirty="0" err="1"/>
              <a:t>couldnt</a:t>
            </a:r>
            <a:r>
              <a:rPr lang="de-LI" dirty="0"/>
              <a:t> </a:t>
            </a:r>
            <a:r>
              <a:rPr lang="de-LI" dirty="0" err="1"/>
              <a:t>be</a:t>
            </a:r>
            <a:r>
              <a:rPr lang="de-LI" dirty="0"/>
              <a:t> </a:t>
            </a:r>
            <a:r>
              <a:rPr lang="de-LI" dirty="0" err="1"/>
              <a:t>tested</a:t>
            </a:r>
            <a:r>
              <a:rPr lang="de-LI" dirty="0"/>
              <a:t> </a:t>
            </a:r>
            <a:r>
              <a:rPr lang="de-LI" dirty="0" err="1"/>
              <a:t>is</a:t>
            </a:r>
            <a:r>
              <a:rPr lang="de-LI" dirty="0"/>
              <a:t> </a:t>
            </a:r>
            <a:r>
              <a:rPr lang="de-LI" dirty="0" err="1"/>
              <a:t>the</a:t>
            </a:r>
            <a:r>
              <a:rPr lang="de-LI" dirty="0"/>
              <a:t> </a:t>
            </a:r>
            <a:r>
              <a:rPr lang="de-LI" dirty="0" err="1"/>
              <a:t>microphone</a:t>
            </a:r>
            <a:r>
              <a:rPr lang="de-LI" dirty="0"/>
              <a:t>, </a:t>
            </a:r>
            <a:r>
              <a:rPr lang="de-LI" dirty="0" err="1"/>
              <a:t>because</a:t>
            </a:r>
            <a:r>
              <a:rPr lang="de-LI" dirty="0"/>
              <a:t> </a:t>
            </a:r>
            <a:r>
              <a:rPr lang="de-LI" dirty="0" err="1"/>
              <a:t>no</a:t>
            </a:r>
            <a:r>
              <a:rPr lang="de-LI" dirty="0"/>
              <a:t> break-out </a:t>
            </a:r>
            <a:r>
              <a:rPr lang="de-LI" dirty="0" err="1"/>
              <a:t>board</a:t>
            </a:r>
            <a:r>
              <a:rPr lang="de-LI" dirty="0"/>
              <a:t> was </a:t>
            </a:r>
            <a:r>
              <a:rPr lang="de-LI" dirty="0" err="1"/>
              <a:t>availible</a:t>
            </a:r>
            <a:r>
              <a:rPr lang="de-LI" dirty="0"/>
              <a:t>. </a:t>
            </a:r>
            <a:r>
              <a:rPr lang="de-LI" dirty="0" err="1"/>
              <a:t>However</a:t>
            </a:r>
            <a:r>
              <a:rPr lang="de-LI" dirty="0"/>
              <a:t>, </a:t>
            </a:r>
            <a:r>
              <a:rPr lang="de-LI" dirty="0" err="1"/>
              <a:t>the</a:t>
            </a:r>
            <a:r>
              <a:rPr lang="de-LI" dirty="0"/>
              <a:t> </a:t>
            </a:r>
            <a:r>
              <a:rPr lang="de-LI" dirty="0" err="1"/>
              <a:t>microphone</a:t>
            </a:r>
            <a:r>
              <a:rPr lang="de-LI" dirty="0"/>
              <a:t> </a:t>
            </a:r>
            <a:r>
              <a:rPr lang="de-LI" dirty="0" err="1"/>
              <a:t>produces</a:t>
            </a:r>
            <a:r>
              <a:rPr lang="de-LI" dirty="0"/>
              <a:t> an analog </a:t>
            </a:r>
            <a:r>
              <a:rPr lang="de-LI" dirty="0" err="1"/>
              <a:t>signal</a:t>
            </a:r>
            <a:r>
              <a:rPr lang="nl-BE" dirty="0"/>
              <a:t> </a:t>
            </a:r>
            <a:r>
              <a:rPr lang="nl-BE" dirty="0" err="1"/>
              <a:t>that</a:t>
            </a:r>
            <a:endParaRPr lang="nl-BE" dirty="0"/>
          </a:p>
          <a:p>
            <a:r>
              <a:rPr lang="nl-BE" dirty="0"/>
              <a:t>Has </a:t>
            </a:r>
            <a:r>
              <a:rPr lang="nl-BE" dirty="0" err="1"/>
              <a:t>to</a:t>
            </a:r>
            <a:r>
              <a:rPr lang="nl-BE" dirty="0"/>
              <a:t> </a:t>
            </a:r>
            <a:r>
              <a:rPr lang="nl-BE" dirty="0" err="1"/>
              <a:t>be</a:t>
            </a:r>
            <a:r>
              <a:rPr lang="nl-BE" dirty="0"/>
              <a:t> </a:t>
            </a:r>
            <a:r>
              <a:rPr lang="nl-BE" dirty="0" err="1"/>
              <a:t>captured</a:t>
            </a:r>
            <a:r>
              <a:rPr lang="nl-BE" dirty="0"/>
              <a:t> </a:t>
            </a:r>
            <a:r>
              <a:rPr lang="nl-BE" dirty="0" err="1"/>
              <a:t>with</a:t>
            </a:r>
            <a:r>
              <a:rPr lang="nl-BE" dirty="0"/>
              <a:t> </a:t>
            </a:r>
            <a:r>
              <a:rPr lang="nl-BE" dirty="0" err="1"/>
              <a:t>the</a:t>
            </a:r>
            <a:r>
              <a:rPr lang="nl-BE" dirty="0"/>
              <a:t> </a:t>
            </a:r>
            <a:r>
              <a:rPr lang="nl-BE" dirty="0" err="1"/>
              <a:t>adc</a:t>
            </a:r>
            <a:r>
              <a:rPr lang="nl-BE" dirty="0"/>
              <a:t> of </a:t>
            </a:r>
            <a:r>
              <a:rPr lang="nl-BE" dirty="0" err="1"/>
              <a:t>the</a:t>
            </a:r>
            <a:r>
              <a:rPr lang="nl-BE" dirty="0"/>
              <a:t> esp32 </a:t>
            </a:r>
            <a:r>
              <a:rPr lang="nl-BE" dirty="0" err="1"/>
              <a:t>this</a:t>
            </a:r>
            <a:r>
              <a:rPr lang="nl-BE" dirty="0"/>
              <a:t> was </a:t>
            </a:r>
            <a:r>
              <a:rPr lang="nl-BE" dirty="0" err="1"/>
              <a:t>tested</a:t>
            </a:r>
            <a:r>
              <a:rPr lang="nl-BE" dirty="0"/>
              <a:t> </a:t>
            </a:r>
            <a:r>
              <a:rPr lang="nl-BE" dirty="0" err="1"/>
              <a:t>by</a:t>
            </a:r>
            <a:r>
              <a:rPr lang="nl-BE" dirty="0"/>
              <a:t> </a:t>
            </a:r>
            <a:r>
              <a:rPr lang="nl-BE" dirty="0" err="1"/>
              <a:t>connecting</a:t>
            </a:r>
            <a:r>
              <a:rPr lang="nl-BE" dirty="0"/>
              <a:t> </a:t>
            </a:r>
            <a:r>
              <a:rPr lang="nl-BE" dirty="0" err="1"/>
              <a:t>an</a:t>
            </a:r>
            <a:r>
              <a:rPr lang="nl-BE" dirty="0"/>
              <a:t> </a:t>
            </a:r>
            <a:r>
              <a:rPr lang="nl-BE" dirty="0" err="1"/>
              <a:t>analog</a:t>
            </a:r>
            <a:r>
              <a:rPr lang="nl-BE" dirty="0"/>
              <a:t> </a:t>
            </a:r>
            <a:r>
              <a:rPr lang="nl-BE" dirty="0" err="1"/>
              <a:t>ouput</a:t>
            </a:r>
            <a:r>
              <a:rPr lang="nl-BE" dirty="0"/>
              <a:t> of </a:t>
            </a:r>
            <a:r>
              <a:rPr lang="nl-BE" dirty="0" err="1"/>
              <a:t>the</a:t>
            </a:r>
            <a:r>
              <a:rPr lang="nl-BE" dirty="0"/>
              <a:t> esp32 </a:t>
            </a:r>
            <a:r>
              <a:rPr lang="nl-BE" dirty="0" err="1"/>
              <a:t>to</a:t>
            </a:r>
            <a:r>
              <a:rPr lang="nl-BE" dirty="0"/>
              <a:t> </a:t>
            </a:r>
            <a:r>
              <a:rPr lang="nl-BE" dirty="0" err="1"/>
              <a:t>the</a:t>
            </a:r>
            <a:r>
              <a:rPr lang="nl-BE" dirty="0"/>
              <a:t> </a:t>
            </a:r>
            <a:r>
              <a:rPr lang="nl-BE" dirty="0" err="1"/>
              <a:t>adc</a:t>
            </a:r>
            <a:r>
              <a:rPr lang="nl-BE" dirty="0"/>
              <a:t>. </a:t>
            </a:r>
          </a:p>
          <a:p>
            <a:endParaRPr lang="nl-BE" dirty="0"/>
          </a:p>
          <a:p>
            <a:r>
              <a:rPr lang="nl-BE" dirty="0"/>
              <a:t>Next </a:t>
            </a:r>
            <a:r>
              <a:rPr lang="nl-BE" dirty="0" err="1"/>
              <a:t>to</a:t>
            </a:r>
            <a:r>
              <a:rPr lang="nl-BE" dirty="0"/>
              <a:t> </a:t>
            </a:r>
            <a:r>
              <a:rPr lang="nl-BE" dirty="0" err="1"/>
              <a:t>the</a:t>
            </a:r>
            <a:r>
              <a:rPr lang="nl-BE" dirty="0"/>
              <a:t> sensors </a:t>
            </a:r>
            <a:r>
              <a:rPr lang="nl-BE" dirty="0" err="1"/>
              <a:t>and</a:t>
            </a:r>
            <a:r>
              <a:rPr lang="nl-BE" dirty="0"/>
              <a:t> </a:t>
            </a:r>
            <a:r>
              <a:rPr lang="nl-BE" dirty="0" err="1"/>
              <a:t>the</a:t>
            </a:r>
            <a:r>
              <a:rPr lang="nl-BE" dirty="0"/>
              <a:t> datatransfer, </a:t>
            </a:r>
            <a:r>
              <a:rPr lang="nl-BE" dirty="0" err="1"/>
              <a:t>the</a:t>
            </a:r>
            <a:r>
              <a:rPr lang="nl-BE" dirty="0"/>
              <a:t> system was </a:t>
            </a:r>
            <a:r>
              <a:rPr lang="nl-BE" dirty="0" err="1"/>
              <a:t>tested</a:t>
            </a:r>
            <a:r>
              <a:rPr lang="nl-BE" dirty="0"/>
              <a:t> </a:t>
            </a:r>
            <a:r>
              <a:rPr lang="nl-BE" dirty="0" err="1"/>
              <a:t>for</a:t>
            </a:r>
            <a:r>
              <a:rPr lang="nl-BE" dirty="0"/>
              <a:t> 1 full </a:t>
            </a:r>
            <a:r>
              <a:rPr lang="nl-BE" dirty="0" err="1"/>
              <a:t>day</a:t>
            </a:r>
            <a:r>
              <a:rPr lang="nl-BE" dirty="0"/>
              <a:t> </a:t>
            </a:r>
            <a:r>
              <a:rPr lang="nl-BE" dirty="0" err="1"/>
              <a:t>to</a:t>
            </a:r>
            <a:r>
              <a:rPr lang="nl-BE" dirty="0"/>
              <a:t> </a:t>
            </a:r>
            <a:r>
              <a:rPr lang="nl-BE" dirty="0" err="1"/>
              <a:t>verify</a:t>
            </a:r>
            <a:r>
              <a:rPr lang="nl-BE" dirty="0"/>
              <a:t> </a:t>
            </a:r>
            <a:r>
              <a:rPr lang="nl-BE" dirty="0" err="1"/>
              <a:t>the</a:t>
            </a:r>
            <a:r>
              <a:rPr lang="nl-BE" dirty="0"/>
              <a:t> timing </a:t>
            </a:r>
            <a:r>
              <a:rPr lang="nl-BE" dirty="0" err="1"/>
              <a:t>that</a:t>
            </a:r>
            <a:r>
              <a:rPr lang="nl-BE" dirty="0"/>
              <a:t> is </a:t>
            </a:r>
            <a:r>
              <a:rPr lang="nl-BE" dirty="0" err="1"/>
              <a:t>used</a:t>
            </a:r>
            <a:r>
              <a:rPr lang="nl-BE" dirty="0"/>
              <a:t>. The system </a:t>
            </a:r>
            <a:r>
              <a:rPr lang="nl-BE" dirty="0" err="1"/>
              <a:t>could</a:t>
            </a:r>
            <a:r>
              <a:rPr lang="nl-BE" dirty="0"/>
              <a:t> </a:t>
            </a:r>
            <a:r>
              <a:rPr lang="nl-BE" dirty="0" err="1"/>
              <a:t>perform</a:t>
            </a:r>
            <a:r>
              <a:rPr lang="nl-BE" dirty="0"/>
              <a:t> </a:t>
            </a:r>
            <a:r>
              <a:rPr lang="nl-BE" dirty="0" err="1"/>
              <a:t>the</a:t>
            </a:r>
            <a:r>
              <a:rPr lang="nl-BE" dirty="0"/>
              <a:t> </a:t>
            </a:r>
            <a:r>
              <a:rPr lang="nl-BE" dirty="0" err="1"/>
              <a:t>ntp</a:t>
            </a:r>
            <a:r>
              <a:rPr lang="nl-BE" dirty="0"/>
              <a:t> </a:t>
            </a:r>
            <a:r>
              <a:rPr lang="nl-BE" dirty="0" err="1"/>
              <a:t>synchronisation</a:t>
            </a:r>
            <a:r>
              <a:rPr lang="nl-BE" dirty="0"/>
              <a:t> </a:t>
            </a:r>
          </a:p>
          <a:p>
            <a:r>
              <a:rPr lang="nl-BE" dirty="0" err="1"/>
              <a:t>Succesfully</a:t>
            </a:r>
            <a:r>
              <a:rPr lang="nl-BE" dirty="0"/>
              <a:t> </a:t>
            </a:r>
            <a:r>
              <a:rPr lang="nl-BE" dirty="0" err="1"/>
              <a:t>and</a:t>
            </a:r>
            <a:r>
              <a:rPr lang="nl-BE" dirty="0"/>
              <a:t> went </a:t>
            </a:r>
            <a:r>
              <a:rPr lang="nl-BE" dirty="0" err="1"/>
              <a:t>to</a:t>
            </a:r>
            <a:r>
              <a:rPr lang="nl-BE" dirty="0"/>
              <a:t> </a:t>
            </a:r>
            <a:r>
              <a:rPr lang="nl-BE" dirty="0" err="1"/>
              <a:t>deepsleep</a:t>
            </a:r>
            <a:r>
              <a:rPr lang="nl-BE" dirty="0"/>
              <a:t> </a:t>
            </a:r>
            <a:r>
              <a:rPr lang="nl-BE" dirty="0" err="1"/>
              <a:t>once</a:t>
            </a:r>
            <a:r>
              <a:rPr lang="nl-BE" dirty="0"/>
              <a:t> </a:t>
            </a:r>
            <a:r>
              <a:rPr lang="nl-BE" dirty="0" err="1"/>
              <a:t>it</a:t>
            </a:r>
            <a:r>
              <a:rPr lang="nl-BE" dirty="0"/>
              <a:t> was past 4 </a:t>
            </a:r>
            <a:r>
              <a:rPr lang="nl-BE" dirty="0" err="1"/>
              <a:t>pm</a:t>
            </a:r>
            <a:r>
              <a:rPr lang="nl-BE" dirty="0"/>
              <a:t> </a:t>
            </a:r>
            <a:endParaRPr lang="de-LI"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22</a:t>
            </a:fld>
            <a:endParaRPr lang="nl-BE"/>
          </a:p>
        </p:txBody>
      </p:sp>
    </p:spTree>
    <p:extLst>
      <p:ext uri="{BB962C8B-B14F-4D97-AF65-F5344CB8AC3E}">
        <p14:creationId xmlns:p14="http://schemas.microsoft.com/office/powerpoint/2010/main" val="3687045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LI" dirty="0"/>
              <a:t>Fully </a:t>
            </a:r>
            <a:r>
              <a:rPr lang="de-LI" dirty="0" err="1"/>
              <a:t>functional</a:t>
            </a:r>
            <a:r>
              <a:rPr lang="de-LI" dirty="0"/>
              <a:t> end </a:t>
            </a:r>
            <a:r>
              <a:rPr lang="de-LI" dirty="0" err="1"/>
              <a:t>product</a:t>
            </a:r>
            <a:r>
              <a:rPr lang="de-LI" dirty="0"/>
              <a:t> </a:t>
            </a:r>
            <a:r>
              <a:rPr lang="de-LI" dirty="0" err="1"/>
              <a:t>that</a:t>
            </a:r>
            <a:r>
              <a:rPr lang="de-LI" dirty="0"/>
              <a:t> was </a:t>
            </a:r>
            <a:r>
              <a:rPr lang="de-LI" dirty="0" err="1"/>
              <a:t>tested</a:t>
            </a:r>
            <a:r>
              <a:rPr lang="de-LI" dirty="0"/>
              <a:t> on </a:t>
            </a:r>
            <a:r>
              <a:rPr lang="de-LI" dirty="0" err="1"/>
              <a:t>devkits</a:t>
            </a:r>
            <a:r>
              <a:rPr lang="de-LI" dirty="0"/>
              <a:t> and break-out </a:t>
            </a:r>
            <a:r>
              <a:rPr lang="de-LI" dirty="0" err="1"/>
              <a:t>boards</a:t>
            </a:r>
            <a:endParaRPr lang="de-LI" dirty="0"/>
          </a:p>
          <a:p>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24</a:t>
            </a:fld>
            <a:endParaRPr lang="nl-BE"/>
          </a:p>
        </p:txBody>
      </p:sp>
    </p:spTree>
    <p:extLst>
      <p:ext uri="{BB962C8B-B14F-4D97-AF65-F5344CB8AC3E}">
        <p14:creationId xmlns:p14="http://schemas.microsoft.com/office/powerpoint/2010/main" val="189842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noProof="0" dirty="0"/>
              <a:t>Volledige systeem eens bespreken zodat duidelijk is wat we willen bereiken </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3</a:t>
            </a:fld>
            <a:endParaRPr lang="nl-BE"/>
          </a:p>
        </p:txBody>
      </p:sp>
    </p:spTree>
    <p:extLst>
      <p:ext uri="{BB962C8B-B14F-4D97-AF65-F5344CB8AC3E}">
        <p14:creationId xmlns:p14="http://schemas.microsoft.com/office/powerpoint/2010/main" val="376103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LI" dirty="0" err="1"/>
              <a:t>Overzicht</a:t>
            </a:r>
            <a:r>
              <a:rPr lang="de-LI" dirty="0"/>
              <a:t> van de </a:t>
            </a:r>
            <a:r>
              <a:rPr lang="de-LI" dirty="0" err="1"/>
              <a:t>hardware</a:t>
            </a:r>
            <a:r>
              <a:rPr lang="de-LI" dirty="0"/>
              <a:t> </a:t>
            </a:r>
            <a:r>
              <a:rPr lang="de-LI" dirty="0" err="1"/>
              <a:t>bespreken</a:t>
            </a:r>
            <a:r>
              <a:rPr lang="de-LI" dirty="0"/>
              <a:t> </a:t>
            </a:r>
            <a:r>
              <a:rPr lang="de-LI" dirty="0" err="1"/>
              <a:t>zodat</a:t>
            </a:r>
            <a:r>
              <a:rPr lang="de-LI" dirty="0"/>
              <a:t> </a:t>
            </a:r>
            <a:r>
              <a:rPr lang="de-LI" dirty="0" err="1"/>
              <a:t>het</a:t>
            </a:r>
            <a:r>
              <a:rPr lang="de-LI" dirty="0"/>
              <a:t> </a:t>
            </a:r>
            <a:r>
              <a:rPr lang="de-LI" dirty="0" err="1"/>
              <a:t>volledige</a:t>
            </a:r>
            <a:r>
              <a:rPr lang="de-LI" dirty="0"/>
              <a:t> </a:t>
            </a:r>
            <a:r>
              <a:rPr lang="de-LI" dirty="0" err="1"/>
              <a:t>beeld</a:t>
            </a:r>
            <a:r>
              <a:rPr lang="de-LI" dirty="0"/>
              <a:t> </a:t>
            </a:r>
            <a:r>
              <a:rPr lang="de-LI" dirty="0" err="1"/>
              <a:t>duidelijk</a:t>
            </a:r>
            <a:r>
              <a:rPr lang="de-LI" dirty="0"/>
              <a:t> </a:t>
            </a:r>
            <a:r>
              <a:rPr lang="de-LI" dirty="0" err="1"/>
              <a:t>is</a:t>
            </a:r>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5</a:t>
            </a:fld>
            <a:endParaRPr lang="nl-BE"/>
          </a:p>
        </p:txBody>
      </p:sp>
    </p:spTree>
    <p:extLst>
      <p:ext uri="{BB962C8B-B14F-4D97-AF65-F5344CB8AC3E}">
        <p14:creationId xmlns:p14="http://schemas.microsoft.com/office/powerpoint/2010/main" val="409373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brain</a:t>
            </a:r>
            <a:r>
              <a:rPr lang="nl-NL" dirty="0"/>
              <a:t> of </a:t>
            </a:r>
            <a:r>
              <a:rPr lang="nl-NL" dirty="0" err="1"/>
              <a:t>our</a:t>
            </a:r>
            <a:r>
              <a:rPr lang="nl-NL" dirty="0"/>
              <a:t> project is </a:t>
            </a:r>
            <a:r>
              <a:rPr lang="nl-NL" dirty="0" err="1"/>
              <a:t>an</a:t>
            </a:r>
            <a:r>
              <a:rPr lang="nl-NL" dirty="0"/>
              <a:t> esp32, </a:t>
            </a:r>
            <a:r>
              <a:rPr lang="nl-NL" dirty="0" err="1"/>
              <a:t>this</a:t>
            </a:r>
            <a:r>
              <a:rPr lang="nl-NL" dirty="0"/>
              <a:t> microcontroller was </a:t>
            </a:r>
            <a:r>
              <a:rPr lang="nl-NL" dirty="0" err="1"/>
              <a:t>chosen</a:t>
            </a:r>
            <a:r>
              <a:rPr lang="nl-NL" dirty="0"/>
              <a:t> </a:t>
            </a:r>
            <a:r>
              <a:rPr lang="nl-NL" dirty="0" err="1"/>
              <a:t>becuase</a:t>
            </a:r>
            <a:r>
              <a:rPr lang="nl-NL" dirty="0"/>
              <a:t> </a:t>
            </a:r>
            <a:r>
              <a:rPr lang="nl-NL" dirty="0" err="1"/>
              <a:t>it</a:t>
            </a:r>
            <a:r>
              <a:rPr lang="nl-NL" dirty="0"/>
              <a:t> has </a:t>
            </a:r>
            <a:r>
              <a:rPr lang="nl-NL" dirty="0" err="1"/>
              <a:t>build</a:t>
            </a:r>
            <a:r>
              <a:rPr lang="nl-NL" dirty="0"/>
              <a:t> in wifi </a:t>
            </a:r>
            <a:r>
              <a:rPr lang="nl-NL" dirty="0" err="1"/>
              <a:t>which</a:t>
            </a:r>
            <a:r>
              <a:rPr lang="nl-NL" dirty="0"/>
              <a:t> is </a:t>
            </a:r>
            <a:r>
              <a:rPr lang="nl-NL" dirty="0" err="1"/>
              <a:t>capable</a:t>
            </a:r>
            <a:r>
              <a:rPr lang="nl-NL" dirty="0"/>
              <a:t> of </a:t>
            </a:r>
            <a:r>
              <a:rPr lang="nl-NL" dirty="0" err="1"/>
              <a:t>connecting</a:t>
            </a:r>
            <a:r>
              <a:rPr lang="nl-NL" dirty="0"/>
              <a:t> </a:t>
            </a:r>
            <a:r>
              <a:rPr lang="nl-NL" dirty="0" err="1"/>
              <a:t>to</a:t>
            </a:r>
            <a:r>
              <a:rPr lang="nl-NL" dirty="0"/>
              <a:t> </a:t>
            </a:r>
            <a:r>
              <a:rPr lang="nl-NL" dirty="0" err="1"/>
              <a:t>an</a:t>
            </a:r>
            <a:r>
              <a:rPr lang="nl-NL" dirty="0"/>
              <a:t> </a:t>
            </a:r>
            <a:r>
              <a:rPr lang="nl-NL" dirty="0" err="1"/>
              <a:t>enterprise</a:t>
            </a:r>
            <a:r>
              <a:rPr lang="nl-NL" dirty="0"/>
              <a:t> </a:t>
            </a:r>
            <a:r>
              <a:rPr lang="nl-NL" dirty="0" err="1"/>
              <a:t>network</a:t>
            </a:r>
            <a:r>
              <a:rPr lang="nl-NL" dirty="0"/>
              <a:t>. </a:t>
            </a:r>
            <a:r>
              <a:rPr lang="nl-NL" dirty="0" err="1"/>
              <a:t>This</a:t>
            </a:r>
            <a:r>
              <a:rPr lang="nl-NL" dirty="0"/>
              <a:t> is </a:t>
            </a:r>
            <a:r>
              <a:rPr lang="nl-NL" dirty="0" err="1"/>
              <a:t>necesarry</a:t>
            </a:r>
            <a:r>
              <a:rPr lang="nl-NL" dirty="0"/>
              <a:t> </a:t>
            </a:r>
            <a:r>
              <a:rPr lang="nl-NL" dirty="0" err="1"/>
              <a:t>if</a:t>
            </a:r>
            <a:r>
              <a:rPr lang="nl-NL" dirty="0"/>
              <a:t> </a:t>
            </a:r>
            <a:r>
              <a:rPr lang="nl-NL" dirty="0" err="1"/>
              <a:t>you</a:t>
            </a:r>
            <a:r>
              <a:rPr lang="nl-NL" dirty="0"/>
              <a:t> </a:t>
            </a:r>
            <a:r>
              <a:rPr lang="nl-NL" dirty="0" err="1"/>
              <a:t>wan’t</a:t>
            </a:r>
            <a:r>
              <a:rPr lang="nl-NL" dirty="0"/>
              <a:t> </a:t>
            </a:r>
            <a:r>
              <a:rPr lang="nl-NL" dirty="0" err="1"/>
              <a:t>to</a:t>
            </a:r>
            <a:r>
              <a:rPr lang="nl-NL" dirty="0"/>
              <a:t> </a:t>
            </a:r>
            <a:r>
              <a:rPr lang="nl-NL" dirty="0" err="1"/>
              <a:t>connect</a:t>
            </a:r>
            <a:r>
              <a:rPr lang="nl-NL" dirty="0"/>
              <a:t> </a:t>
            </a:r>
            <a:r>
              <a:rPr lang="nl-NL" dirty="0" err="1"/>
              <a:t>to</a:t>
            </a:r>
            <a:r>
              <a:rPr lang="nl-NL" dirty="0"/>
              <a:t> </a:t>
            </a:r>
            <a:r>
              <a:rPr lang="nl-NL" dirty="0" err="1"/>
              <a:t>the</a:t>
            </a:r>
            <a:r>
              <a:rPr lang="nl-NL" dirty="0"/>
              <a:t> </a:t>
            </a:r>
            <a:r>
              <a:rPr lang="nl-NL" dirty="0" err="1"/>
              <a:t>local</a:t>
            </a:r>
            <a:r>
              <a:rPr lang="nl-NL" dirty="0"/>
              <a:t> wifi in </a:t>
            </a:r>
            <a:r>
              <a:rPr lang="nl-NL" dirty="0" err="1"/>
              <a:t>the</a:t>
            </a:r>
            <a:r>
              <a:rPr lang="nl-NL" dirty="0"/>
              <a:t> </a:t>
            </a:r>
            <a:r>
              <a:rPr lang="nl-NL" dirty="0" err="1"/>
              <a:t>cafeteria</a:t>
            </a:r>
            <a:r>
              <a:rPr lang="nl-NL" dirty="0"/>
              <a:t>. </a:t>
            </a:r>
          </a:p>
          <a:p>
            <a:r>
              <a:rPr lang="nl-NL" dirty="0" err="1"/>
              <a:t>To</a:t>
            </a:r>
            <a:r>
              <a:rPr lang="nl-NL" dirty="0"/>
              <a:t> make </a:t>
            </a:r>
            <a:r>
              <a:rPr lang="nl-NL" dirty="0" err="1"/>
              <a:t>it</a:t>
            </a:r>
            <a:r>
              <a:rPr lang="nl-NL" dirty="0"/>
              <a:t> </a:t>
            </a:r>
            <a:r>
              <a:rPr lang="nl-NL" dirty="0" err="1"/>
              <a:t>easier</a:t>
            </a:r>
            <a:r>
              <a:rPr lang="nl-NL" dirty="0"/>
              <a:t> </a:t>
            </a:r>
            <a:r>
              <a:rPr lang="nl-NL" dirty="0" err="1"/>
              <a:t>to</a:t>
            </a:r>
            <a:r>
              <a:rPr lang="nl-NL" dirty="0"/>
              <a:t> </a:t>
            </a:r>
            <a:r>
              <a:rPr lang="nl-NL" dirty="0" err="1"/>
              <a:t>use</a:t>
            </a:r>
            <a:r>
              <a:rPr lang="nl-NL" dirty="0"/>
              <a:t> </a:t>
            </a:r>
            <a:r>
              <a:rPr lang="nl-NL" dirty="0" err="1"/>
              <a:t>the</a:t>
            </a:r>
            <a:r>
              <a:rPr lang="nl-NL" dirty="0"/>
              <a:t> esp32 </a:t>
            </a:r>
            <a:r>
              <a:rPr lang="nl-NL" dirty="0" err="1"/>
              <a:t>two</a:t>
            </a:r>
            <a:r>
              <a:rPr lang="nl-NL" dirty="0"/>
              <a:t> buttons have been </a:t>
            </a:r>
            <a:r>
              <a:rPr lang="nl-NL" dirty="0" err="1"/>
              <a:t>added</a:t>
            </a:r>
            <a:r>
              <a:rPr lang="nl-NL" dirty="0"/>
              <a:t> </a:t>
            </a:r>
            <a:r>
              <a:rPr lang="nl-NL" dirty="0" err="1"/>
              <a:t>to</a:t>
            </a:r>
            <a:r>
              <a:rPr lang="nl-NL" dirty="0"/>
              <a:t> </a:t>
            </a:r>
            <a:r>
              <a:rPr lang="nl-NL" dirty="0" err="1"/>
              <a:t>the</a:t>
            </a:r>
            <a:r>
              <a:rPr lang="nl-NL" dirty="0"/>
              <a:t> </a:t>
            </a:r>
            <a:r>
              <a:rPr lang="nl-NL" dirty="0" err="1"/>
              <a:t>schematic</a:t>
            </a:r>
            <a:r>
              <a:rPr lang="nl-NL" dirty="0"/>
              <a:t>, these are </a:t>
            </a:r>
            <a:r>
              <a:rPr lang="nl-NL" dirty="0" err="1"/>
              <a:t>used</a:t>
            </a:r>
            <a:r>
              <a:rPr lang="nl-NL" dirty="0"/>
              <a:t> </a:t>
            </a:r>
            <a:r>
              <a:rPr lang="nl-NL" dirty="0" err="1"/>
              <a:t>to</a:t>
            </a:r>
            <a:r>
              <a:rPr lang="nl-NL" dirty="0"/>
              <a:t> </a:t>
            </a:r>
            <a:r>
              <a:rPr lang="nl-NL" dirty="0" err="1"/>
              <a:t>enable</a:t>
            </a:r>
            <a:r>
              <a:rPr lang="nl-NL" dirty="0"/>
              <a:t> </a:t>
            </a:r>
            <a:r>
              <a:rPr lang="nl-NL" dirty="0" err="1"/>
              <a:t>the</a:t>
            </a:r>
            <a:r>
              <a:rPr lang="nl-NL" dirty="0"/>
              <a:t> </a:t>
            </a:r>
            <a:r>
              <a:rPr lang="nl-NL" dirty="0" err="1"/>
              <a:t>programming</a:t>
            </a:r>
            <a:r>
              <a:rPr lang="nl-NL" dirty="0"/>
              <a:t> mode on </a:t>
            </a:r>
            <a:r>
              <a:rPr lang="nl-NL" dirty="0" err="1"/>
              <a:t>the</a:t>
            </a:r>
            <a:r>
              <a:rPr lang="nl-NL" dirty="0"/>
              <a:t> device, </a:t>
            </a:r>
            <a:r>
              <a:rPr lang="nl-NL" dirty="0" err="1"/>
              <a:t>with</a:t>
            </a:r>
            <a:r>
              <a:rPr lang="nl-NL" dirty="0"/>
              <a:t> out </a:t>
            </a:r>
            <a:r>
              <a:rPr lang="nl-NL" dirty="0" err="1"/>
              <a:t>them</a:t>
            </a:r>
            <a:r>
              <a:rPr lang="nl-NL" dirty="0"/>
              <a:t> </a:t>
            </a:r>
            <a:r>
              <a:rPr lang="nl-NL" dirty="0" err="1"/>
              <a:t>it</a:t>
            </a:r>
            <a:r>
              <a:rPr lang="nl-NL" dirty="0"/>
              <a:t> </a:t>
            </a:r>
            <a:r>
              <a:rPr lang="nl-NL" dirty="0" err="1"/>
              <a:t>would</a:t>
            </a:r>
            <a:r>
              <a:rPr lang="nl-NL" dirty="0"/>
              <a:t> </a:t>
            </a:r>
            <a:r>
              <a:rPr lang="nl-NL" dirty="0" err="1"/>
              <a:t>be</a:t>
            </a:r>
            <a:r>
              <a:rPr lang="nl-NL" dirty="0"/>
              <a:t> hard </a:t>
            </a:r>
            <a:r>
              <a:rPr lang="nl-NL" dirty="0" err="1"/>
              <a:t>to</a:t>
            </a:r>
            <a:r>
              <a:rPr lang="nl-NL" dirty="0"/>
              <a:t> </a:t>
            </a:r>
            <a:r>
              <a:rPr lang="nl-NL" dirty="0" err="1"/>
              <a:t>flahs</a:t>
            </a:r>
            <a:r>
              <a:rPr lang="nl-NL" dirty="0"/>
              <a:t> </a:t>
            </a:r>
            <a:r>
              <a:rPr lang="nl-NL" dirty="0" err="1"/>
              <a:t>the</a:t>
            </a:r>
            <a:r>
              <a:rPr lang="nl-NL" dirty="0"/>
              <a:t> right software </a:t>
            </a:r>
            <a:r>
              <a:rPr lang="nl-NL" dirty="0" err="1"/>
              <a:t>to</a:t>
            </a:r>
            <a:r>
              <a:rPr lang="nl-NL" dirty="0"/>
              <a:t> </a:t>
            </a:r>
            <a:r>
              <a:rPr lang="nl-NL" dirty="0" err="1"/>
              <a:t>the</a:t>
            </a:r>
            <a:r>
              <a:rPr lang="nl-NL" dirty="0"/>
              <a:t> microcontroller.</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7</a:t>
            </a:fld>
            <a:endParaRPr lang="nl-BE"/>
          </a:p>
        </p:txBody>
      </p:sp>
    </p:spTree>
    <p:extLst>
      <p:ext uri="{BB962C8B-B14F-4D97-AF65-F5344CB8AC3E}">
        <p14:creationId xmlns:p14="http://schemas.microsoft.com/office/powerpoint/2010/main" val="2082654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noProof="0" dirty="0"/>
              <a:t>The main </a:t>
            </a:r>
            <a:r>
              <a:rPr lang="en-GB" noProof="0" dirty="0" err="1"/>
              <a:t>pcb</a:t>
            </a:r>
            <a:r>
              <a:rPr lang="en-GB" noProof="0" dirty="0"/>
              <a:t> is the place where everything comes together, it has the power circuitry on it, the holders for the two batteries, the microcontroller with it’s buttons and </a:t>
            </a:r>
            <a:r>
              <a:rPr lang="en-GB" noProof="0" dirty="0" err="1"/>
              <a:t>offcourse</a:t>
            </a:r>
            <a:r>
              <a:rPr lang="en-GB" noProof="0" dirty="0"/>
              <a:t> a pin header to connect to the sensor board. This </a:t>
            </a:r>
            <a:r>
              <a:rPr lang="en-GB" noProof="0" dirty="0" err="1"/>
              <a:t>pcb</a:t>
            </a:r>
            <a:r>
              <a:rPr lang="en-GB" noProof="0" dirty="0"/>
              <a:t> is roughly 10 by 10 cm big. Now I’m going to give </a:t>
            </a:r>
            <a:r>
              <a:rPr lang="en-GB" noProof="0"/>
              <a:t>the word to Robin.</a:t>
            </a:r>
            <a:endParaRPr lang="en-GB" noProof="0"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8</a:t>
            </a:fld>
            <a:endParaRPr lang="nl-BE"/>
          </a:p>
        </p:txBody>
      </p:sp>
    </p:spTree>
    <p:extLst>
      <p:ext uri="{BB962C8B-B14F-4D97-AF65-F5344CB8AC3E}">
        <p14:creationId xmlns:p14="http://schemas.microsoft.com/office/powerpoint/2010/main" val="1461852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9</a:t>
            </a:fld>
            <a:endParaRPr lang="nl-BE"/>
          </a:p>
        </p:txBody>
      </p:sp>
    </p:spTree>
    <p:extLst>
      <p:ext uri="{BB962C8B-B14F-4D97-AF65-F5344CB8AC3E}">
        <p14:creationId xmlns:p14="http://schemas.microsoft.com/office/powerpoint/2010/main" val="593546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12</a:t>
            </a:fld>
            <a:endParaRPr lang="nl-BE"/>
          </a:p>
        </p:txBody>
      </p:sp>
    </p:spTree>
    <p:extLst>
      <p:ext uri="{BB962C8B-B14F-4D97-AF65-F5344CB8AC3E}">
        <p14:creationId xmlns:p14="http://schemas.microsoft.com/office/powerpoint/2010/main" val="399888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goal here was </a:t>
            </a:r>
            <a:r>
              <a:rPr lang="nl-NL" dirty="0" err="1"/>
              <a:t>to</a:t>
            </a:r>
            <a:r>
              <a:rPr lang="nl-NL" dirty="0"/>
              <a:t> make a </a:t>
            </a:r>
            <a:r>
              <a:rPr lang="nl-NL" dirty="0" err="1"/>
              <a:t>simple</a:t>
            </a:r>
            <a:r>
              <a:rPr lang="nl-NL" dirty="0"/>
              <a:t> website </a:t>
            </a:r>
            <a:r>
              <a:rPr lang="nl-NL" dirty="0" err="1"/>
              <a:t>that</a:t>
            </a:r>
            <a:r>
              <a:rPr lang="nl-NL" dirty="0"/>
              <a:t> </a:t>
            </a:r>
            <a:r>
              <a:rPr lang="nl-NL" dirty="0" err="1"/>
              <a:t>displayed</a:t>
            </a:r>
            <a:r>
              <a:rPr lang="nl-NL" dirty="0"/>
              <a:t> </a:t>
            </a:r>
            <a:r>
              <a:rPr lang="nl-NL" dirty="0" err="1"/>
              <a:t>the</a:t>
            </a:r>
            <a:r>
              <a:rPr lang="nl-NL" dirty="0"/>
              <a:t> data </a:t>
            </a:r>
            <a:r>
              <a:rPr lang="nl-NL" dirty="0" err="1"/>
              <a:t>from</a:t>
            </a:r>
            <a:r>
              <a:rPr lang="nl-NL" dirty="0"/>
              <a:t> </a:t>
            </a:r>
            <a:r>
              <a:rPr lang="nl-NL" dirty="0" err="1"/>
              <a:t>all</a:t>
            </a:r>
            <a:r>
              <a:rPr lang="nl-NL" dirty="0"/>
              <a:t> </a:t>
            </a:r>
            <a:r>
              <a:rPr lang="nl-NL" dirty="0" err="1"/>
              <a:t>the</a:t>
            </a:r>
            <a:r>
              <a:rPr lang="nl-NL" dirty="0"/>
              <a:t> sensor </a:t>
            </a:r>
            <a:r>
              <a:rPr lang="nl-NL" dirty="0" err="1"/>
              <a:t>nodes</a:t>
            </a:r>
            <a:r>
              <a:rPr lang="nl-NL" dirty="0"/>
              <a:t> </a:t>
            </a:r>
            <a:r>
              <a:rPr lang="nl-NL" dirty="0" err="1"/>
              <a:t>that</a:t>
            </a:r>
            <a:r>
              <a:rPr lang="nl-NL" dirty="0"/>
              <a:t> </a:t>
            </a:r>
            <a:r>
              <a:rPr lang="nl-NL" dirty="0" err="1"/>
              <a:t>would</a:t>
            </a:r>
            <a:r>
              <a:rPr lang="nl-NL" dirty="0"/>
              <a:t> </a:t>
            </a:r>
            <a:r>
              <a:rPr lang="nl-NL" dirty="0" err="1"/>
              <a:t>be</a:t>
            </a:r>
            <a:r>
              <a:rPr lang="nl-NL" dirty="0"/>
              <a:t> </a:t>
            </a:r>
            <a:r>
              <a:rPr lang="nl-NL" dirty="0" err="1"/>
              <a:t>placed</a:t>
            </a:r>
            <a:r>
              <a:rPr lang="nl-NL" dirty="0"/>
              <a:t> </a:t>
            </a:r>
            <a:r>
              <a:rPr lang="nl-NL" dirty="0" err="1"/>
              <a:t>around</a:t>
            </a:r>
            <a:r>
              <a:rPr lang="nl-NL" dirty="0"/>
              <a:t> </a:t>
            </a:r>
            <a:r>
              <a:rPr lang="nl-NL" dirty="0" err="1"/>
              <a:t>the</a:t>
            </a:r>
            <a:r>
              <a:rPr lang="nl-NL" dirty="0"/>
              <a:t> cafetaria, first </a:t>
            </a:r>
            <a:r>
              <a:rPr lang="nl-NL" dirty="0" err="1"/>
              <a:t>i’m</a:t>
            </a:r>
            <a:r>
              <a:rPr lang="nl-NL" dirty="0"/>
              <a:t> </a:t>
            </a:r>
            <a:r>
              <a:rPr lang="nl-NL" dirty="0" err="1"/>
              <a:t>going</a:t>
            </a:r>
            <a:r>
              <a:rPr lang="nl-NL" dirty="0"/>
              <a:t> </a:t>
            </a:r>
            <a:r>
              <a:rPr lang="nl-NL" dirty="0" err="1"/>
              <a:t>to</a:t>
            </a:r>
            <a:r>
              <a:rPr lang="nl-NL" dirty="0"/>
              <a:t> talk </a:t>
            </a:r>
            <a:r>
              <a:rPr lang="nl-NL" dirty="0" err="1"/>
              <a:t>about</a:t>
            </a:r>
            <a:r>
              <a:rPr lang="nl-NL" dirty="0"/>
              <a:t> </a:t>
            </a:r>
            <a:r>
              <a:rPr lang="nl-NL" dirty="0" err="1"/>
              <a:t>the</a:t>
            </a:r>
            <a:r>
              <a:rPr lang="nl-NL" dirty="0"/>
              <a:t> backend or server side. A </a:t>
            </a:r>
            <a:r>
              <a:rPr lang="nl-NL" dirty="0" err="1"/>
              <a:t>raspberry</a:t>
            </a:r>
            <a:r>
              <a:rPr lang="nl-NL" dirty="0"/>
              <a:t> pi is setup up as </a:t>
            </a:r>
            <a:r>
              <a:rPr lang="nl-NL" dirty="0" err="1"/>
              <a:t>the</a:t>
            </a:r>
            <a:r>
              <a:rPr lang="nl-NL" dirty="0"/>
              <a:t> server </a:t>
            </a:r>
            <a:r>
              <a:rPr lang="nl-NL" dirty="0" err="1"/>
              <a:t>the</a:t>
            </a:r>
            <a:r>
              <a:rPr lang="nl-NL" dirty="0"/>
              <a:t> </a:t>
            </a:r>
            <a:r>
              <a:rPr lang="nl-NL" dirty="0" err="1"/>
              <a:t>recieves</a:t>
            </a:r>
            <a:r>
              <a:rPr lang="nl-NL" dirty="0"/>
              <a:t> </a:t>
            </a:r>
            <a:r>
              <a:rPr lang="nl-NL" dirty="0" err="1"/>
              <a:t>and</a:t>
            </a:r>
            <a:r>
              <a:rPr lang="nl-NL" dirty="0"/>
              <a:t> </a:t>
            </a:r>
            <a:r>
              <a:rPr lang="nl-NL" dirty="0" err="1"/>
              <a:t>saves</a:t>
            </a:r>
            <a:r>
              <a:rPr lang="nl-NL" dirty="0"/>
              <a:t> </a:t>
            </a:r>
            <a:r>
              <a:rPr lang="nl-NL" dirty="0" err="1"/>
              <a:t>the</a:t>
            </a:r>
            <a:r>
              <a:rPr lang="nl-NL" dirty="0"/>
              <a:t> data, </a:t>
            </a:r>
            <a:r>
              <a:rPr lang="nl-NL" dirty="0" err="1"/>
              <a:t>it</a:t>
            </a:r>
            <a:r>
              <a:rPr lang="nl-NL" dirty="0"/>
              <a:t> </a:t>
            </a:r>
            <a:r>
              <a:rPr lang="nl-NL" dirty="0" err="1"/>
              <a:t>also</a:t>
            </a:r>
            <a:r>
              <a:rPr lang="nl-NL" dirty="0"/>
              <a:t> </a:t>
            </a:r>
            <a:r>
              <a:rPr lang="nl-NL" dirty="0" err="1"/>
              <a:t>hosts</a:t>
            </a:r>
            <a:r>
              <a:rPr lang="nl-NL" dirty="0"/>
              <a:t> </a:t>
            </a:r>
            <a:r>
              <a:rPr lang="nl-NL" dirty="0" err="1"/>
              <a:t>the</a:t>
            </a:r>
            <a:r>
              <a:rPr lang="nl-NL" dirty="0"/>
              <a:t> website. </a:t>
            </a:r>
            <a:r>
              <a:rPr lang="nl-NL" dirty="0" err="1"/>
              <a:t>To</a:t>
            </a:r>
            <a:r>
              <a:rPr lang="nl-NL" dirty="0"/>
              <a:t> </a:t>
            </a:r>
            <a:r>
              <a:rPr lang="nl-NL" dirty="0" err="1"/>
              <a:t>recieve</a:t>
            </a:r>
            <a:r>
              <a:rPr lang="nl-NL" dirty="0"/>
              <a:t> </a:t>
            </a:r>
            <a:r>
              <a:rPr lang="nl-NL" dirty="0" err="1"/>
              <a:t>the</a:t>
            </a:r>
            <a:r>
              <a:rPr lang="nl-NL" dirty="0"/>
              <a:t> data a python script </a:t>
            </a:r>
            <a:r>
              <a:rPr lang="nl-NL" dirty="0" err="1"/>
              <a:t>that</a:t>
            </a:r>
            <a:r>
              <a:rPr lang="nl-NL" dirty="0"/>
              <a:t> runs in </a:t>
            </a:r>
            <a:r>
              <a:rPr lang="nl-NL" dirty="0" err="1"/>
              <a:t>the</a:t>
            </a:r>
            <a:r>
              <a:rPr lang="nl-NL" dirty="0"/>
              <a:t> background is </a:t>
            </a:r>
            <a:r>
              <a:rPr lang="nl-NL" dirty="0" err="1"/>
              <a:t>used</a:t>
            </a:r>
            <a:r>
              <a:rPr lang="nl-NL" dirty="0"/>
              <a:t>. The </a:t>
            </a:r>
            <a:r>
              <a:rPr lang="nl-NL" dirty="0" err="1"/>
              <a:t>recieved</a:t>
            </a:r>
            <a:r>
              <a:rPr lang="nl-NL" dirty="0"/>
              <a:t> data is </a:t>
            </a:r>
            <a:r>
              <a:rPr lang="nl-NL" dirty="0" err="1"/>
              <a:t>then</a:t>
            </a:r>
            <a:r>
              <a:rPr lang="nl-NL" dirty="0"/>
              <a:t> </a:t>
            </a:r>
            <a:r>
              <a:rPr lang="nl-NL" dirty="0" err="1"/>
              <a:t>saved</a:t>
            </a:r>
            <a:r>
              <a:rPr lang="nl-NL" dirty="0"/>
              <a:t> in a </a:t>
            </a:r>
            <a:r>
              <a:rPr lang="nl-NL" dirty="0" err="1"/>
              <a:t>mysql</a:t>
            </a:r>
            <a:r>
              <a:rPr lang="nl-NL" dirty="0"/>
              <a:t> database. The </a:t>
            </a:r>
            <a:r>
              <a:rPr lang="nl-NL" dirty="0" err="1"/>
              <a:t>schematic</a:t>
            </a:r>
            <a:r>
              <a:rPr lang="nl-NL" dirty="0"/>
              <a:t> of </a:t>
            </a:r>
            <a:r>
              <a:rPr lang="nl-NL" dirty="0" err="1"/>
              <a:t>this</a:t>
            </a:r>
            <a:r>
              <a:rPr lang="nl-NL" dirty="0"/>
              <a:t> database is </a:t>
            </a:r>
            <a:r>
              <a:rPr lang="nl-NL" dirty="0" err="1"/>
              <a:t>displayed</a:t>
            </a:r>
            <a:r>
              <a:rPr lang="nl-NL" dirty="0"/>
              <a:t> in </a:t>
            </a:r>
            <a:r>
              <a:rPr lang="nl-NL" dirty="0" err="1"/>
              <a:t>the</a:t>
            </a:r>
            <a:r>
              <a:rPr lang="nl-NL" dirty="0"/>
              <a:t> </a:t>
            </a:r>
            <a:r>
              <a:rPr lang="nl-NL" dirty="0" err="1"/>
              <a:t>figure</a:t>
            </a:r>
            <a:r>
              <a:rPr lang="nl-NL" dirty="0"/>
              <a:t>. </a:t>
            </a:r>
            <a:r>
              <a:rPr lang="nl-NL" dirty="0" err="1"/>
              <a:t>You</a:t>
            </a:r>
            <a:r>
              <a:rPr lang="nl-NL" dirty="0"/>
              <a:t> </a:t>
            </a:r>
            <a:r>
              <a:rPr lang="nl-NL" dirty="0" err="1"/>
              <a:t>can</a:t>
            </a:r>
            <a:r>
              <a:rPr lang="nl-NL" dirty="0"/>
              <a:t> </a:t>
            </a:r>
            <a:r>
              <a:rPr lang="nl-NL" dirty="0" err="1"/>
              <a:t>clearly</a:t>
            </a:r>
            <a:r>
              <a:rPr lang="nl-NL" dirty="0"/>
              <a:t> </a:t>
            </a:r>
            <a:r>
              <a:rPr lang="nl-NL" dirty="0" err="1"/>
              <a:t>see</a:t>
            </a:r>
            <a:r>
              <a:rPr lang="nl-NL" dirty="0"/>
              <a:t> </a:t>
            </a:r>
            <a:r>
              <a:rPr lang="nl-NL" dirty="0" err="1"/>
              <a:t>the</a:t>
            </a:r>
            <a:r>
              <a:rPr lang="nl-NL" dirty="0"/>
              <a:t> 3 </a:t>
            </a:r>
            <a:r>
              <a:rPr lang="nl-NL" dirty="0" err="1"/>
              <a:t>colums</a:t>
            </a:r>
            <a:r>
              <a:rPr lang="nl-NL" dirty="0"/>
              <a:t>, </a:t>
            </a:r>
            <a:r>
              <a:rPr lang="nl-NL" dirty="0" err="1"/>
              <a:t>one</a:t>
            </a:r>
            <a:r>
              <a:rPr lang="nl-NL" dirty="0"/>
              <a:t> </a:t>
            </a:r>
            <a:r>
              <a:rPr lang="nl-NL" dirty="0" err="1"/>
              <a:t>for</a:t>
            </a:r>
            <a:r>
              <a:rPr lang="nl-NL" dirty="0"/>
              <a:t> </a:t>
            </a:r>
            <a:r>
              <a:rPr lang="nl-NL" dirty="0" err="1"/>
              <a:t>the</a:t>
            </a:r>
            <a:r>
              <a:rPr lang="nl-NL" dirty="0"/>
              <a:t> </a:t>
            </a:r>
            <a:r>
              <a:rPr lang="nl-NL" dirty="0" err="1"/>
              <a:t>location</a:t>
            </a:r>
            <a:r>
              <a:rPr lang="nl-NL" dirty="0"/>
              <a:t> of </a:t>
            </a:r>
            <a:r>
              <a:rPr lang="nl-NL" dirty="0" err="1"/>
              <a:t>the</a:t>
            </a:r>
            <a:r>
              <a:rPr lang="nl-NL" dirty="0"/>
              <a:t> sensor, </a:t>
            </a:r>
            <a:r>
              <a:rPr lang="nl-NL" dirty="0" err="1"/>
              <a:t>one</a:t>
            </a:r>
            <a:r>
              <a:rPr lang="nl-NL" dirty="0"/>
              <a:t> </a:t>
            </a:r>
            <a:r>
              <a:rPr lang="nl-NL" dirty="0" err="1"/>
              <a:t>for</a:t>
            </a:r>
            <a:r>
              <a:rPr lang="nl-NL" dirty="0"/>
              <a:t> </a:t>
            </a:r>
            <a:r>
              <a:rPr lang="nl-NL" dirty="0" err="1"/>
              <a:t>the</a:t>
            </a:r>
            <a:r>
              <a:rPr lang="nl-NL" dirty="0"/>
              <a:t> sensor </a:t>
            </a:r>
            <a:r>
              <a:rPr lang="nl-NL" dirty="0" err="1"/>
              <a:t>itself</a:t>
            </a:r>
            <a:r>
              <a:rPr lang="nl-NL" dirty="0"/>
              <a:t> </a:t>
            </a:r>
            <a:r>
              <a:rPr lang="nl-NL" dirty="0" err="1"/>
              <a:t>and</a:t>
            </a:r>
            <a:r>
              <a:rPr lang="nl-NL" dirty="0"/>
              <a:t> </a:t>
            </a:r>
            <a:r>
              <a:rPr lang="nl-NL" dirty="0" err="1"/>
              <a:t>the</a:t>
            </a:r>
            <a:r>
              <a:rPr lang="nl-NL" dirty="0"/>
              <a:t> </a:t>
            </a:r>
            <a:r>
              <a:rPr lang="nl-NL" dirty="0" err="1"/>
              <a:t>final</a:t>
            </a:r>
            <a:r>
              <a:rPr lang="nl-NL" dirty="0"/>
              <a:t> </a:t>
            </a:r>
            <a:r>
              <a:rPr lang="nl-NL" dirty="0" err="1"/>
              <a:t>and</a:t>
            </a:r>
            <a:r>
              <a:rPr lang="nl-NL" dirty="0"/>
              <a:t> most important </a:t>
            </a:r>
            <a:r>
              <a:rPr lang="nl-NL" dirty="0" err="1"/>
              <a:t>one</a:t>
            </a:r>
            <a:r>
              <a:rPr lang="nl-NL" dirty="0"/>
              <a:t>. The </a:t>
            </a:r>
            <a:r>
              <a:rPr lang="nl-NL" dirty="0" err="1"/>
              <a:t>one</a:t>
            </a:r>
            <a:r>
              <a:rPr lang="nl-NL" dirty="0"/>
              <a:t> </a:t>
            </a:r>
            <a:r>
              <a:rPr lang="nl-NL" dirty="0" err="1"/>
              <a:t>where</a:t>
            </a:r>
            <a:r>
              <a:rPr lang="nl-NL" dirty="0"/>
              <a:t> </a:t>
            </a:r>
            <a:r>
              <a:rPr lang="nl-NL" dirty="0" err="1"/>
              <a:t>all</a:t>
            </a:r>
            <a:r>
              <a:rPr lang="nl-NL" dirty="0"/>
              <a:t> </a:t>
            </a:r>
            <a:r>
              <a:rPr lang="nl-NL" dirty="0" err="1"/>
              <a:t>the</a:t>
            </a:r>
            <a:r>
              <a:rPr lang="nl-NL" dirty="0"/>
              <a:t> sensor readings are </a:t>
            </a:r>
            <a:r>
              <a:rPr lang="nl-NL" dirty="0" err="1"/>
              <a:t>stored</a:t>
            </a:r>
            <a:r>
              <a:rPr lang="nl-NL" dirty="0"/>
              <a:t>. </a:t>
            </a:r>
            <a:r>
              <a:rPr lang="nl-NL" dirty="0" err="1"/>
              <a:t>To</a:t>
            </a:r>
            <a:r>
              <a:rPr lang="nl-NL" dirty="0"/>
              <a:t> host </a:t>
            </a:r>
            <a:r>
              <a:rPr lang="nl-NL" dirty="0" err="1"/>
              <a:t>the</a:t>
            </a:r>
            <a:r>
              <a:rPr lang="nl-NL" dirty="0"/>
              <a:t> website apache </a:t>
            </a:r>
            <a:r>
              <a:rPr lang="nl-NL" dirty="0" err="1"/>
              <a:t>two</a:t>
            </a:r>
            <a:r>
              <a:rPr lang="nl-NL" dirty="0"/>
              <a:t> is </a:t>
            </a:r>
            <a:r>
              <a:rPr lang="nl-NL" dirty="0" err="1"/>
              <a:t>used</a:t>
            </a:r>
            <a:r>
              <a:rPr lang="nl-NL" dirty="0"/>
              <a:t>.</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19</a:t>
            </a:fld>
            <a:endParaRPr lang="nl-BE"/>
          </a:p>
        </p:txBody>
      </p:sp>
    </p:spTree>
    <p:extLst>
      <p:ext uri="{BB962C8B-B14F-4D97-AF65-F5344CB8AC3E}">
        <p14:creationId xmlns:p14="http://schemas.microsoft.com/office/powerpoint/2010/main" val="2251431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noProof="0" dirty="0"/>
              <a:t>The second thing I'd like to tell you about is the frontend of the dashboard, this is a website  with two different pages, one is an overview page here the average from all the sensors is displayed so that any one can see how warm, noisy or busy the cafeteria is. The second type of page is a page that displays all the sensor data from each sensor node individually</a:t>
            </a:r>
            <a:r>
              <a:rPr lang="nl-NL" dirty="0"/>
              <a:t>,  a </a:t>
            </a:r>
            <a:r>
              <a:rPr lang="nl-NL" dirty="0" err="1"/>
              <a:t>heatmap</a:t>
            </a:r>
            <a:r>
              <a:rPr lang="nl-NL" dirty="0"/>
              <a:t> is </a:t>
            </a:r>
            <a:r>
              <a:rPr lang="nl-NL" dirty="0" err="1"/>
              <a:t>used</a:t>
            </a:r>
            <a:r>
              <a:rPr lang="nl-NL" dirty="0"/>
              <a:t> </a:t>
            </a:r>
            <a:r>
              <a:rPr lang="nl-NL" dirty="0" err="1"/>
              <a:t>to</a:t>
            </a:r>
            <a:r>
              <a:rPr lang="nl-NL" dirty="0"/>
              <a:t> display </a:t>
            </a:r>
            <a:r>
              <a:rPr lang="nl-NL" dirty="0" err="1"/>
              <a:t>this</a:t>
            </a:r>
            <a:r>
              <a:rPr lang="nl-NL" dirty="0"/>
              <a:t> data, </a:t>
            </a:r>
            <a:r>
              <a:rPr lang="nl-NL" dirty="0" err="1"/>
              <a:t>the</a:t>
            </a:r>
            <a:r>
              <a:rPr lang="nl-NL" dirty="0"/>
              <a:t> </a:t>
            </a:r>
            <a:r>
              <a:rPr lang="nl-NL" dirty="0" err="1"/>
              <a:t>example</a:t>
            </a:r>
            <a:r>
              <a:rPr lang="nl-NL" dirty="0"/>
              <a:t> of </a:t>
            </a:r>
            <a:r>
              <a:rPr lang="nl-NL" dirty="0" err="1"/>
              <a:t>the</a:t>
            </a:r>
            <a:r>
              <a:rPr lang="nl-NL" dirty="0"/>
              <a:t> </a:t>
            </a:r>
            <a:r>
              <a:rPr lang="nl-NL" dirty="0" err="1"/>
              <a:t>infrared</a:t>
            </a:r>
            <a:r>
              <a:rPr lang="nl-NL" dirty="0"/>
              <a:t> camera is show in </a:t>
            </a:r>
            <a:r>
              <a:rPr lang="nl-NL" dirty="0" err="1"/>
              <a:t>this</a:t>
            </a:r>
            <a:r>
              <a:rPr lang="nl-NL" dirty="0"/>
              <a:t> picture, </a:t>
            </a:r>
            <a:r>
              <a:rPr lang="nl-NL" dirty="0" err="1"/>
              <a:t>you</a:t>
            </a:r>
            <a:r>
              <a:rPr lang="nl-NL" dirty="0"/>
              <a:t> </a:t>
            </a:r>
            <a:r>
              <a:rPr lang="nl-NL" dirty="0" err="1"/>
              <a:t>can</a:t>
            </a:r>
            <a:r>
              <a:rPr lang="nl-NL" dirty="0"/>
              <a:t> </a:t>
            </a:r>
            <a:r>
              <a:rPr lang="nl-NL" dirty="0" err="1"/>
              <a:t>clearly</a:t>
            </a:r>
            <a:r>
              <a:rPr lang="nl-NL" dirty="0"/>
              <a:t> </a:t>
            </a:r>
            <a:r>
              <a:rPr lang="nl-NL" dirty="0" err="1"/>
              <a:t>see</a:t>
            </a:r>
            <a:r>
              <a:rPr lang="nl-NL" dirty="0"/>
              <a:t> </a:t>
            </a:r>
            <a:r>
              <a:rPr lang="nl-NL" dirty="0" err="1"/>
              <a:t>the</a:t>
            </a:r>
            <a:r>
              <a:rPr lang="nl-NL" dirty="0"/>
              <a:t> </a:t>
            </a:r>
            <a:r>
              <a:rPr lang="nl-NL" dirty="0" err="1"/>
              <a:t>colored</a:t>
            </a:r>
            <a:r>
              <a:rPr lang="nl-NL" dirty="0"/>
              <a:t> in square </a:t>
            </a:r>
            <a:r>
              <a:rPr lang="nl-NL" dirty="0" err="1"/>
              <a:t>that</a:t>
            </a:r>
            <a:r>
              <a:rPr lang="nl-NL" dirty="0"/>
              <a:t> display </a:t>
            </a:r>
            <a:r>
              <a:rPr lang="nl-NL" dirty="0" err="1"/>
              <a:t>every</a:t>
            </a:r>
            <a:r>
              <a:rPr lang="nl-NL" dirty="0"/>
              <a:t> single pixel </a:t>
            </a:r>
            <a:r>
              <a:rPr lang="nl-NL" dirty="0" err="1"/>
              <a:t>individually</a:t>
            </a:r>
            <a:r>
              <a:rPr lang="nl-NL" dirty="0"/>
              <a:t>. </a:t>
            </a:r>
            <a:r>
              <a:rPr lang="nl-NL" dirty="0" err="1"/>
              <a:t>Now</a:t>
            </a:r>
            <a:r>
              <a:rPr lang="nl-NL" dirty="0"/>
              <a:t> i pass </a:t>
            </a:r>
            <a:r>
              <a:rPr lang="nl-NL" dirty="0" err="1"/>
              <a:t>the</a:t>
            </a:r>
            <a:r>
              <a:rPr lang="nl-NL" dirty="0"/>
              <a:t> </a:t>
            </a:r>
            <a:r>
              <a:rPr lang="nl-NL" dirty="0" err="1"/>
              <a:t>mic</a:t>
            </a:r>
            <a:r>
              <a:rPr lang="nl-NL" dirty="0"/>
              <a:t> back </a:t>
            </a:r>
            <a:r>
              <a:rPr lang="nl-NL" dirty="0" err="1"/>
              <a:t>to</a:t>
            </a:r>
            <a:r>
              <a:rPr lang="nl-NL" dirty="0"/>
              <a:t> thomas.</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20</a:t>
            </a:fld>
            <a:endParaRPr lang="nl-BE"/>
          </a:p>
        </p:txBody>
      </p:sp>
    </p:spTree>
    <p:extLst>
      <p:ext uri="{BB962C8B-B14F-4D97-AF65-F5344CB8AC3E}">
        <p14:creationId xmlns:p14="http://schemas.microsoft.com/office/powerpoint/2010/main" val="2303517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nl-NL"/>
              <a:t>Klik om stijl te bewerken</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nl-NL"/>
              <a:t>Klik op het pictogram als u een afbeelding wilt toevoegen</a:t>
            </a:r>
          </a:p>
        </p:txBody>
      </p:sp>
    </p:spTree>
    <p:extLst>
      <p:ext uri="{BB962C8B-B14F-4D97-AF65-F5344CB8AC3E}">
        <p14:creationId xmlns:p14="http://schemas.microsoft.com/office/powerpoint/2010/main" val="3750731182"/>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DFB0A5-5C62-480A-9442-43096E9A94AD}"/>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D2FD02EC-5C80-4542-9801-7D0B98333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D77C0C61-A1CA-425B-BF69-C2F8E1ACE01F}"/>
              </a:ext>
            </a:extLst>
          </p:cNvPr>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a:extLst>
              <a:ext uri="{FF2B5EF4-FFF2-40B4-BE49-F238E27FC236}">
                <a16:creationId xmlns:a16="http://schemas.microsoft.com/office/drawing/2014/main" id="{1C7DFD8B-EAE9-43CF-A0E2-264B67193BDE}"/>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0D110AA-FB4A-4AB1-AE7F-46CB36F51AC8}"/>
              </a:ext>
            </a:extLst>
          </p:cNvPr>
          <p:cNvSpPr>
            <a:spLocks noGrp="1"/>
          </p:cNvSpPr>
          <p:nvPr>
            <p:ph type="sldNum" sz="quarter" idx="12"/>
          </p:nvPr>
        </p:nvSpPr>
        <p:spPr/>
        <p:txBody>
          <a:bodyPr/>
          <a:lstStyle/>
          <a:p>
            <a:fld id="{89D4489B-098B-4FD8-BF1A-77B6DF63E8ED}" type="slidenum">
              <a:rPr lang="nl-BE" smtClean="0"/>
              <a:t>‹nr.›</a:t>
            </a:fld>
            <a:endParaRPr lang="nl-BE"/>
          </a:p>
        </p:txBody>
      </p:sp>
    </p:spTree>
    <p:extLst>
      <p:ext uri="{BB962C8B-B14F-4D97-AF65-F5344CB8AC3E}">
        <p14:creationId xmlns:p14="http://schemas.microsoft.com/office/powerpoint/2010/main" val="42538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a:t>Klik om stijl te bewerken</a:t>
            </a:r>
            <a:endParaRPr lang="nl-NL" dirty="0"/>
          </a:p>
        </p:txBody>
      </p:sp>
    </p:spTree>
    <p:extLst>
      <p:ext uri="{BB962C8B-B14F-4D97-AF65-F5344CB8AC3E}">
        <p14:creationId xmlns:p14="http://schemas.microsoft.com/office/powerpoint/2010/main" val="213859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13/05/2020</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Klikken om de tekststijl van het model te bewerken</a:t>
            </a:r>
          </a:p>
        </p:txBody>
      </p:sp>
    </p:spTree>
    <p:extLst>
      <p:ext uri="{BB962C8B-B14F-4D97-AF65-F5344CB8AC3E}">
        <p14:creationId xmlns:p14="http://schemas.microsoft.com/office/powerpoint/2010/main" val="825625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13/05/2020</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a:t>Klik om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Klikken om de tekststijl van het model te bewerken</a:t>
            </a:r>
          </a:p>
        </p:txBody>
      </p:sp>
    </p:spTree>
    <p:extLst>
      <p:ext uri="{BB962C8B-B14F-4D97-AF65-F5344CB8AC3E}">
        <p14:creationId xmlns:p14="http://schemas.microsoft.com/office/powerpoint/2010/main" val="508828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3567794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576000" y="2276271"/>
            <a:ext cx="5421575"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datum 6"/>
          <p:cNvSpPr>
            <a:spLocks noGrp="1"/>
          </p:cNvSpPr>
          <p:nvPr>
            <p:ph type="dt" sz="half" idx="10"/>
          </p:nvPr>
        </p:nvSpPr>
        <p:spPr/>
        <p:txBody>
          <a:bodyPr/>
          <a:lstStyle/>
          <a:p>
            <a:fld id="{0635C875-30D1-4A16-B5FC-39A3B940C621}" type="datetimeFigureOut">
              <a:rPr lang="nl-BE" smtClean="0"/>
              <a:t>13/05/2020</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3375381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102686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nl-NL"/>
              <a:t>Klik om stijl te bewerken</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8" name="Picture Placeholder 4"/>
          <p:cNvSpPr>
            <a:spLocks noGrp="1"/>
          </p:cNvSpPr>
          <p:nvPr>
            <p:ph type="pic" sz="quarter" idx="13"/>
          </p:nvPr>
        </p:nvSpPr>
        <p:spPr>
          <a:xfrm>
            <a:off x="7248525" y="584201"/>
            <a:ext cx="4368673" cy="2376000"/>
          </a:xfrm>
        </p:spPr>
        <p:txBody>
          <a:bodyPr/>
          <a:lstStyle/>
          <a:p>
            <a:r>
              <a:rPr lang="nl-NL"/>
              <a:t>Klik op het pictogram als u een afbeelding wilt toevoegen</a:t>
            </a:r>
          </a:p>
        </p:txBody>
      </p:sp>
      <p:sp>
        <p:nvSpPr>
          <p:cNvPr id="9" name="Picture Placeholder 4"/>
          <p:cNvSpPr>
            <a:spLocks noGrp="1"/>
          </p:cNvSpPr>
          <p:nvPr>
            <p:ph type="pic" sz="quarter" idx="14"/>
          </p:nvPr>
        </p:nvSpPr>
        <p:spPr>
          <a:xfrm>
            <a:off x="7248262" y="3248513"/>
            <a:ext cx="4368673" cy="2376000"/>
          </a:xfrm>
        </p:spPr>
        <p:txBody>
          <a:bodyPr/>
          <a:lstStyle/>
          <a:p>
            <a:r>
              <a:rPr lang="nl-NL"/>
              <a:t>Klik op het pictogram als u een afbeelding wilt toevoegen</a:t>
            </a:r>
          </a:p>
        </p:txBody>
      </p:sp>
    </p:spTree>
    <p:extLst>
      <p:ext uri="{BB962C8B-B14F-4D97-AF65-F5344CB8AC3E}">
        <p14:creationId xmlns:p14="http://schemas.microsoft.com/office/powerpoint/2010/main" val="266809420"/>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nl-NL"/>
              <a:t>Klik om stijl te bewerken</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7" name="Picture Placeholder 4"/>
          <p:cNvSpPr>
            <a:spLocks noGrp="1"/>
          </p:cNvSpPr>
          <p:nvPr>
            <p:ph type="pic" sz="quarter" idx="13"/>
          </p:nvPr>
        </p:nvSpPr>
        <p:spPr>
          <a:xfrm>
            <a:off x="7248525" y="584201"/>
            <a:ext cx="4368673" cy="5040312"/>
          </a:xfrm>
        </p:spPr>
        <p:txBody>
          <a:bodyPr/>
          <a:lstStyle/>
          <a:p>
            <a:r>
              <a:rPr lang="nl-NL"/>
              <a:t>Klik op het pictogram als u een afbeelding wilt toevoegen</a:t>
            </a:r>
          </a:p>
        </p:txBody>
      </p:sp>
    </p:spTree>
    <p:extLst>
      <p:ext uri="{BB962C8B-B14F-4D97-AF65-F5344CB8AC3E}">
        <p14:creationId xmlns:p14="http://schemas.microsoft.com/office/powerpoint/2010/main" val="795113035"/>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guide id="3" orient="horz" pos="36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0635C875-30D1-4A16-B5FC-39A3B940C621}" type="datetimeFigureOut">
              <a:rPr lang="nl-BE" smtClean="0"/>
              <a:t>13/05/2020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89D4489B-098B-4FD8-BF1A-77B6DF63E8ED}" type="slidenum">
              <a:rPr lang="nl-BE" smtClean="0"/>
              <a:t>‹nr.›</a:t>
            </a:fld>
            <a:endParaRPr lang="nl-BE"/>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233300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576000" y="2276271"/>
            <a:ext cx="5421575"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datum 6"/>
          <p:cNvSpPr>
            <a:spLocks noGrp="1"/>
          </p:cNvSpPr>
          <p:nvPr>
            <p:ph type="dt" sz="half" idx="10"/>
          </p:nvPr>
        </p:nvSpPr>
        <p:spPr/>
        <p:txBody>
          <a:bodyPr/>
          <a:lstStyle/>
          <a:p>
            <a:fld id="{0635C875-30D1-4A16-B5FC-39A3B940C621}" type="datetimeFigureOut">
              <a:rPr lang="nl-BE" smtClean="0"/>
              <a:t>13/05/2020</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15902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0635C875-30D1-4A16-B5FC-39A3B940C621}" type="datetimeFigureOut">
              <a:rPr lang="nl-BE" smtClean="0"/>
              <a:t>13/05/2020</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89D4489B-098B-4FD8-BF1A-77B6DF63E8ED}" type="slidenum">
              <a:rPr lang="nl-BE" smtClean="0"/>
              <a:t>‹nr.›</a:t>
            </a:fld>
            <a:endParaRPr lang="nl-BE"/>
          </a:p>
        </p:txBody>
      </p:sp>
      <p:sp>
        <p:nvSpPr>
          <p:cNvPr id="6" name="Title 5"/>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673186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635C875-30D1-4A16-B5FC-39A3B940C621}" type="datetimeFigureOut">
              <a:rPr lang="nl-BE" smtClean="0"/>
              <a:t>13/05/2020</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89D4489B-098B-4FD8-BF1A-77B6DF63E8ED}" type="slidenum">
              <a:rPr lang="nl-BE" smtClean="0"/>
              <a:t>‹nr.›</a:t>
            </a:fld>
            <a:endParaRPr lang="nl-BE"/>
          </a:p>
        </p:txBody>
      </p:sp>
    </p:spTree>
    <p:extLst>
      <p:ext uri="{BB962C8B-B14F-4D97-AF65-F5344CB8AC3E}">
        <p14:creationId xmlns:p14="http://schemas.microsoft.com/office/powerpoint/2010/main" val="1648610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ekopSlot">
    <p:spTree>
      <p:nvGrpSpPr>
        <p:cNvPr id="1" name=""/>
        <p:cNvGrpSpPr/>
        <p:nvPr/>
      </p:nvGrpSpPr>
      <p:grpSpPr>
        <a:xfrm>
          <a:off x="0" y="0"/>
          <a:ext cx="0" cy="0"/>
          <a:chOff x="0" y="0"/>
          <a:chExt cx="0" cy="0"/>
        </a:xfrm>
      </p:grpSpPr>
      <p:sp>
        <p:nvSpPr>
          <p:cNvPr id="9" name="Rechthoek 8"/>
          <p:cNvSpPr/>
          <p:nvPr/>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nl-NL"/>
              <a:t>Klik om stijl te bewerken</a:t>
            </a:r>
            <a:endParaRPr lang="nl-NL" dirty="0"/>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Tree>
    <p:extLst>
      <p:ext uri="{BB962C8B-B14F-4D97-AF65-F5344CB8AC3E}">
        <p14:creationId xmlns:p14="http://schemas.microsoft.com/office/powerpoint/2010/main" val="3878474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BE"/>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89D4489B-098B-4FD8-BF1A-77B6DF63E8ED}" type="slidenum">
              <a:rPr lang="nl-BE" smtClean="0"/>
              <a:t>‹nr.›</a:t>
            </a:fld>
            <a:endParaRPr lang="nl-BE"/>
          </a:p>
        </p:txBody>
      </p:sp>
    </p:spTree>
    <p:extLst>
      <p:ext uri="{BB962C8B-B14F-4D97-AF65-F5344CB8AC3E}">
        <p14:creationId xmlns:p14="http://schemas.microsoft.com/office/powerpoint/2010/main" val="1602109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13/05/2020</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Faculteit, departement, dienst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dirty="0"/>
          </a:p>
        </p:txBody>
      </p:sp>
    </p:spTree>
    <p:extLst>
      <p:ext uri="{BB962C8B-B14F-4D97-AF65-F5344CB8AC3E}">
        <p14:creationId xmlns:p14="http://schemas.microsoft.com/office/powerpoint/2010/main" val="10627308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7" r:id="rId5"/>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FDF2E6F1-6FB5-4E16-BDA5-055969C618F6}"/>
              </a:ext>
            </a:extLst>
          </p:cNvPr>
          <p:cNvSpPr>
            <a:spLocks noGrp="1"/>
          </p:cNvSpPr>
          <p:nvPr>
            <p:ph type="subTitle" idx="1"/>
          </p:nvPr>
        </p:nvSpPr>
        <p:spPr/>
        <p:txBody>
          <a:bodyPr/>
          <a:lstStyle/>
          <a:p>
            <a:r>
              <a:rPr lang="nl-NL" dirty="0" err="1"/>
              <a:t>By</a:t>
            </a:r>
            <a:r>
              <a:rPr lang="nl-NL" dirty="0"/>
              <a:t> Tobias Cromheecke, Thomas </a:t>
            </a:r>
            <a:r>
              <a:rPr lang="nl-NL" dirty="0" err="1"/>
              <a:t>Feys</a:t>
            </a:r>
            <a:r>
              <a:rPr lang="nl-NL" dirty="0"/>
              <a:t>, </a:t>
            </a:r>
            <a:r>
              <a:rPr lang="nl-BE" dirty="0"/>
              <a:t>Robin Van de Poel, </a:t>
            </a:r>
            <a:r>
              <a:rPr lang="nl-NL" dirty="0"/>
              <a:t>Arthur Van den </a:t>
            </a:r>
            <a:r>
              <a:rPr lang="nl-NL" dirty="0" err="1"/>
              <a:t>Storme</a:t>
            </a:r>
            <a:endParaRPr lang="nl-NL" dirty="0"/>
          </a:p>
          <a:p>
            <a:r>
              <a:rPr lang="nl-NL" dirty="0"/>
              <a:t>13-5-2020</a:t>
            </a:r>
            <a:endParaRPr lang="nl-BE" dirty="0"/>
          </a:p>
        </p:txBody>
      </p:sp>
      <p:sp>
        <p:nvSpPr>
          <p:cNvPr id="3" name="Titel 2">
            <a:extLst>
              <a:ext uri="{FF2B5EF4-FFF2-40B4-BE49-F238E27FC236}">
                <a16:creationId xmlns:a16="http://schemas.microsoft.com/office/drawing/2014/main" id="{51C04F9C-78FB-4B35-B7F0-428DC1ED73E8}"/>
              </a:ext>
            </a:extLst>
          </p:cNvPr>
          <p:cNvSpPr>
            <a:spLocks noGrp="1"/>
          </p:cNvSpPr>
          <p:nvPr>
            <p:ph type="title"/>
          </p:nvPr>
        </p:nvSpPr>
        <p:spPr/>
        <p:txBody>
          <a:bodyPr/>
          <a:lstStyle/>
          <a:p>
            <a:r>
              <a:rPr lang="nl-NL" dirty="0"/>
              <a:t>Embedded 2 – Cosy cafetaria Presentation</a:t>
            </a:r>
            <a:endParaRPr lang="nl-BE" dirty="0"/>
          </a:p>
        </p:txBody>
      </p:sp>
    </p:spTree>
    <p:extLst>
      <p:ext uri="{BB962C8B-B14F-4D97-AF65-F5344CB8AC3E}">
        <p14:creationId xmlns:p14="http://schemas.microsoft.com/office/powerpoint/2010/main" val="76931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8595642-525C-4E7C-BF0C-B646099C92AA}"/>
              </a:ext>
            </a:extLst>
          </p:cNvPr>
          <p:cNvSpPr>
            <a:spLocks noGrp="1"/>
          </p:cNvSpPr>
          <p:nvPr>
            <p:ph idx="1"/>
          </p:nvPr>
        </p:nvSpPr>
        <p:spPr/>
        <p:txBody>
          <a:bodyPr/>
          <a:lstStyle/>
          <a:p>
            <a:r>
              <a:rPr lang="en-GB" dirty="0"/>
              <a:t>AMG8833:</a:t>
            </a:r>
            <a:endParaRPr lang="nl-BE" dirty="0"/>
          </a:p>
          <a:p>
            <a:pPr lvl="1"/>
            <a:r>
              <a:rPr lang="en-GB" dirty="0"/>
              <a:t>Measuring population of people</a:t>
            </a:r>
          </a:p>
          <a:p>
            <a:pPr lvl="1"/>
            <a:r>
              <a:rPr lang="en-GB" dirty="0"/>
              <a:t>IR grid sensor with a 8x8 pixel raster</a:t>
            </a:r>
            <a:endParaRPr lang="nl-BE" dirty="0"/>
          </a:p>
          <a:p>
            <a:pPr lvl="1"/>
            <a:r>
              <a:rPr lang="en-GB" dirty="0"/>
              <a:t>Extra functionality: ambient temperature</a:t>
            </a:r>
            <a:endParaRPr lang="nl-BE" dirty="0"/>
          </a:p>
          <a:p>
            <a:r>
              <a:rPr lang="en-GB" dirty="0"/>
              <a:t>CSS811: air quality sensor:</a:t>
            </a:r>
            <a:endParaRPr lang="nl-BE" dirty="0"/>
          </a:p>
          <a:p>
            <a:pPr lvl="1"/>
            <a:r>
              <a:rPr lang="nl-BE" dirty="0"/>
              <a:t>CO</a:t>
            </a:r>
            <a:r>
              <a:rPr lang="nl-BE" sz="1600" dirty="0"/>
              <a:t>2</a:t>
            </a:r>
            <a:r>
              <a:rPr lang="nl-BE" dirty="0"/>
              <a:t>-level</a:t>
            </a:r>
          </a:p>
          <a:p>
            <a:pPr lvl="1"/>
            <a:r>
              <a:rPr lang="en-GB" dirty="0"/>
              <a:t>Total Volatile Organic Compounds (TVOC)-level</a:t>
            </a:r>
            <a:endParaRPr lang="nl-BE" dirty="0"/>
          </a:p>
          <a:p>
            <a:r>
              <a:rPr lang="en-GB" dirty="0" err="1"/>
              <a:t>Sparkfun</a:t>
            </a:r>
            <a:r>
              <a:rPr lang="en-GB" dirty="0"/>
              <a:t> sound detector: microphone</a:t>
            </a:r>
          </a:p>
          <a:p>
            <a:pPr lvl="1"/>
            <a:r>
              <a:rPr lang="en-GB" dirty="0"/>
              <a:t>Amplifier circuit</a:t>
            </a:r>
          </a:p>
          <a:p>
            <a:pPr lvl="1"/>
            <a:r>
              <a:rPr lang="en-GB" dirty="0"/>
              <a:t>Level detection by detector</a:t>
            </a:r>
            <a:endParaRPr lang="nl-BE" dirty="0"/>
          </a:p>
          <a:p>
            <a:endParaRPr lang="nl-BE" dirty="0"/>
          </a:p>
        </p:txBody>
      </p:sp>
      <p:sp>
        <p:nvSpPr>
          <p:cNvPr id="3" name="Tijdelijke aanduiding voor voettekst 2">
            <a:extLst>
              <a:ext uri="{FF2B5EF4-FFF2-40B4-BE49-F238E27FC236}">
                <a16:creationId xmlns:a16="http://schemas.microsoft.com/office/drawing/2014/main" id="{D5574748-B3FD-423D-9971-3625BCC527D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EE20C475-FD12-4E31-BA30-D8D34B8A5219}"/>
              </a:ext>
            </a:extLst>
          </p:cNvPr>
          <p:cNvSpPr>
            <a:spLocks noGrp="1"/>
          </p:cNvSpPr>
          <p:nvPr>
            <p:ph type="sldNum" sz="quarter" idx="12"/>
          </p:nvPr>
        </p:nvSpPr>
        <p:spPr/>
        <p:txBody>
          <a:bodyPr/>
          <a:lstStyle/>
          <a:p>
            <a:fld id="{89D4489B-098B-4FD8-BF1A-77B6DF63E8ED}" type="slidenum">
              <a:rPr lang="nl-BE" smtClean="0"/>
              <a:t>10</a:t>
            </a:fld>
            <a:endParaRPr lang="nl-BE"/>
          </a:p>
        </p:txBody>
      </p:sp>
      <p:sp>
        <p:nvSpPr>
          <p:cNvPr id="5" name="Titel 4">
            <a:extLst>
              <a:ext uri="{FF2B5EF4-FFF2-40B4-BE49-F238E27FC236}">
                <a16:creationId xmlns:a16="http://schemas.microsoft.com/office/drawing/2014/main" id="{32C7BC98-37AD-4B2F-A418-BE075C3BB7F1}"/>
              </a:ext>
            </a:extLst>
          </p:cNvPr>
          <p:cNvSpPr>
            <a:spLocks noGrp="1"/>
          </p:cNvSpPr>
          <p:nvPr>
            <p:ph type="title"/>
          </p:nvPr>
        </p:nvSpPr>
        <p:spPr/>
        <p:txBody>
          <a:bodyPr/>
          <a:lstStyle/>
          <a:p>
            <a:r>
              <a:rPr lang="nl-NL" dirty="0"/>
              <a:t>Sensors</a:t>
            </a:r>
            <a:endParaRPr lang="nl-BE" dirty="0"/>
          </a:p>
        </p:txBody>
      </p:sp>
      <p:pic>
        <p:nvPicPr>
          <p:cNvPr id="6" name="Afbeelding 5" descr="Afbeelding met circuit, tafel&#10;&#10;Automatisch gegenereerde beschrijving">
            <a:extLst>
              <a:ext uri="{FF2B5EF4-FFF2-40B4-BE49-F238E27FC236}">
                <a16:creationId xmlns:a16="http://schemas.microsoft.com/office/drawing/2014/main" id="{A93C7A13-2364-4849-A0F6-D5431ED7FDF9}"/>
              </a:ext>
            </a:extLst>
          </p:cNvPr>
          <p:cNvPicPr>
            <a:picLocks noChangeAspect="1"/>
          </p:cNvPicPr>
          <p:nvPr/>
        </p:nvPicPr>
        <p:blipFill rotWithShape="1">
          <a:blip r:embed="rId2">
            <a:extLst>
              <a:ext uri="{28A0092B-C50C-407E-A947-70E740481C1C}">
                <a14:useLocalDpi xmlns:a14="http://schemas.microsoft.com/office/drawing/2010/main" val="0"/>
              </a:ext>
            </a:extLst>
          </a:blip>
          <a:srcRect l="5691" t="16551" r="5687"/>
          <a:stretch/>
        </p:blipFill>
        <p:spPr>
          <a:xfrm>
            <a:off x="7071360" y="850383"/>
            <a:ext cx="4386284" cy="2944097"/>
          </a:xfrm>
          <a:prstGeom prst="rect">
            <a:avLst/>
          </a:prstGeom>
        </p:spPr>
      </p:pic>
    </p:spTree>
    <p:extLst>
      <p:ext uri="{BB962C8B-B14F-4D97-AF65-F5344CB8AC3E}">
        <p14:creationId xmlns:p14="http://schemas.microsoft.com/office/powerpoint/2010/main" val="164550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C329C281-D60F-4327-A1F8-1F5F820C520C}"/>
              </a:ext>
            </a:extLst>
          </p:cNvPr>
          <p:cNvSpPr>
            <a:spLocks noGrp="1"/>
          </p:cNvSpPr>
          <p:nvPr>
            <p:ph idx="1"/>
          </p:nvPr>
        </p:nvSpPr>
        <p:spPr/>
        <p:txBody>
          <a:bodyPr/>
          <a:lstStyle/>
          <a:p>
            <a:r>
              <a:rPr lang="en-GB" dirty="0"/>
              <a:t>Limitations </a:t>
            </a:r>
            <a:r>
              <a:rPr lang="nl-BE" dirty="0" err="1"/>
              <a:t>due</a:t>
            </a:r>
            <a:r>
              <a:rPr lang="nl-BE" dirty="0"/>
              <a:t> </a:t>
            </a:r>
            <a:r>
              <a:rPr lang="nl-BE" dirty="0" err="1"/>
              <a:t>to</a:t>
            </a:r>
            <a:r>
              <a:rPr lang="nl-BE" dirty="0"/>
              <a:t> corona </a:t>
            </a:r>
            <a:r>
              <a:rPr lang="nl-BE" dirty="0" err="1"/>
              <a:t>measures</a:t>
            </a:r>
            <a:r>
              <a:rPr lang="nl-BE" dirty="0"/>
              <a:t> </a:t>
            </a:r>
            <a:endParaRPr lang="en-GB" dirty="0"/>
          </a:p>
          <a:p>
            <a:pPr lvl="1"/>
            <a:r>
              <a:rPr lang="en-GB" dirty="0"/>
              <a:t>Correct cooperation of sensor board with the main board.</a:t>
            </a:r>
          </a:p>
          <a:p>
            <a:pPr lvl="1"/>
            <a:endParaRPr lang="en-GB" dirty="0"/>
          </a:p>
          <a:p>
            <a:endParaRPr lang="nl-BE" dirty="0"/>
          </a:p>
        </p:txBody>
      </p:sp>
      <p:sp>
        <p:nvSpPr>
          <p:cNvPr id="2" name="Titel 1">
            <a:extLst>
              <a:ext uri="{FF2B5EF4-FFF2-40B4-BE49-F238E27FC236}">
                <a16:creationId xmlns:a16="http://schemas.microsoft.com/office/drawing/2014/main" id="{A4342933-F3EA-4C3E-8A73-A9548354B290}"/>
              </a:ext>
            </a:extLst>
          </p:cNvPr>
          <p:cNvSpPr>
            <a:spLocks noGrp="1"/>
          </p:cNvSpPr>
          <p:nvPr>
            <p:ph type="title"/>
          </p:nvPr>
        </p:nvSpPr>
        <p:spPr/>
        <p:txBody>
          <a:bodyPr/>
          <a:lstStyle/>
          <a:p>
            <a:r>
              <a:rPr lang="nl-BE" dirty="0" err="1"/>
              <a:t>Problems</a:t>
            </a:r>
            <a:r>
              <a:rPr lang="nl-BE" dirty="0"/>
              <a:t>/</a:t>
            </a:r>
            <a:r>
              <a:rPr lang="nl-BE" dirty="0" err="1"/>
              <a:t>limitations</a:t>
            </a:r>
            <a:endParaRPr lang="nl-BE" dirty="0"/>
          </a:p>
        </p:txBody>
      </p:sp>
    </p:spTree>
    <p:extLst>
      <p:ext uri="{BB962C8B-B14F-4D97-AF65-F5344CB8AC3E}">
        <p14:creationId xmlns:p14="http://schemas.microsoft.com/office/powerpoint/2010/main" val="126700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FCC80-CD9B-4804-9745-D82EF86C6F6A}"/>
              </a:ext>
            </a:extLst>
          </p:cNvPr>
          <p:cNvSpPr>
            <a:spLocks noGrp="1"/>
          </p:cNvSpPr>
          <p:nvPr>
            <p:ph type="body" idx="1"/>
          </p:nvPr>
        </p:nvSpPr>
        <p:spPr/>
        <p:txBody>
          <a:bodyPr/>
          <a:lstStyle/>
          <a:p>
            <a:r>
              <a:rPr lang="nl-NL" dirty="0" err="1"/>
              <a:t>Completed</a:t>
            </a:r>
            <a:r>
              <a:rPr lang="nl-NL" dirty="0"/>
              <a:t>:</a:t>
            </a:r>
            <a:endParaRPr lang="nl-BE" dirty="0"/>
          </a:p>
        </p:txBody>
      </p:sp>
      <p:sp>
        <p:nvSpPr>
          <p:cNvPr id="3" name="Tijdelijke aanduiding voor inhoud 2">
            <a:extLst>
              <a:ext uri="{FF2B5EF4-FFF2-40B4-BE49-F238E27FC236}">
                <a16:creationId xmlns:a16="http://schemas.microsoft.com/office/drawing/2014/main" id="{5C19B196-E30C-43A1-BA0F-A680B1A3D50B}"/>
              </a:ext>
            </a:extLst>
          </p:cNvPr>
          <p:cNvSpPr>
            <a:spLocks noGrp="1"/>
          </p:cNvSpPr>
          <p:nvPr>
            <p:ph sz="half" idx="2"/>
          </p:nvPr>
        </p:nvSpPr>
        <p:spPr/>
        <p:txBody>
          <a:bodyPr>
            <a:normAutofit/>
          </a:bodyPr>
          <a:lstStyle/>
          <a:p>
            <a:r>
              <a:rPr lang="en-GB" dirty="0"/>
              <a:t>Discussing a basic idea of the housing</a:t>
            </a:r>
          </a:p>
          <a:p>
            <a:r>
              <a:rPr lang="en-GB" dirty="0"/>
              <a:t>Getting the measurements of all available part</a:t>
            </a:r>
          </a:p>
          <a:p>
            <a:r>
              <a:rPr lang="en-GB" dirty="0"/>
              <a:t>A tutorial on 3D-printing design with fusion360</a:t>
            </a:r>
          </a:p>
          <a:p>
            <a:r>
              <a:rPr lang="en-GB" dirty="0"/>
              <a:t>Design of housing</a:t>
            </a:r>
          </a:p>
          <a:p>
            <a:endParaRPr lang="en-GB" dirty="0"/>
          </a:p>
        </p:txBody>
      </p:sp>
      <p:sp>
        <p:nvSpPr>
          <p:cNvPr id="4" name="Tijdelijke aanduiding voor tekst 3">
            <a:extLst>
              <a:ext uri="{FF2B5EF4-FFF2-40B4-BE49-F238E27FC236}">
                <a16:creationId xmlns:a16="http://schemas.microsoft.com/office/drawing/2014/main" id="{4B6F0952-0F08-43AC-AF4F-0A689D0BE0D0}"/>
              </a:ext>
            </a:extLst>
          </p:cNvPr>
          <p:cNvSpPr>
            <a:spLocks noGrp="1"/>
          </p:cNvSpPr>
          <p:nvPr>
            <p:ph type="body" sz="quarter" idx="3"/>
          </p:nvPr>
        </p:nvSpPr>
        <p:spPr/>
        <p:txBody>
          <a:bodyPr/>
          <a:lstStyle/>
          <a:p>
            <a:r>
              <a:rPr lang="nl-NL" dirty="0" err="1"/>
              <a:t>To</a:t>
            </a:r>
            <a:r>
              <a:rPr lang="nl-NL" dirty="0"/>
              <a:t> do:</a:t>
            </a:r>
            <a:endParaRPr lang="nl-BE" dirty="0"/>
          </a:p>
        </p:txBody>
      </p:sp>
      <p:sp>
        <p:nvSpPr>
          <p:cNvPr id="5" name="Tijdelijke aanduiding voor inhoud 4">
            <a:extLst>
              <a:ext uri="{FF2B5EF4-FFF2-40B4-BE49-F238E27FC236}">
                <a16:creationId xmlns:a16="http://schemas.microsoft.com/office/drawing/2014/main" id="{588F72F1-63B7-4167-83F3-0A0A56E44FAA}"/>
              </a:ext>
            </a:extLst>
          </p:cNvPr>
          <p:cNvSpPr>
            <a:spLocks noGrp="1"/>
          </p:cNvSpPr>
          <p:nvPr>
            <p:ph sz="quarter" idx="4"/>
          </p:nvPr>
        </p:nvSpPr>
        <p:spPr/>
        <p:txBody>
          <a:bodyPr/>
          <a:lstStyle/>
          <a:p>
            <a:r>
              <a:rPr lang="en-GB" dirty="0"/>
              <a:t>Checking if hardware fits the housing</a:t>
            </a:r>
          </a:p>
        </p:txBody>
      </p:sp>
      <p:sp>
        <p:nvSpPr>
          <p:cNvPr id="6" name="Tijdelijke aanduiding voor voettekst 5">
            <a:extLst>
              <a:ext uri="{FF2B5EF4-FFF2-40B4-BE49-F238E27FC236}">
                <a16:creationId xmlns:a16="http://schemas.microsoft.com/office/drawing/2014/main" id="{A725E219-6DF0-47BF-B866-478BA35B102B}"/>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12</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en-GB" dirty="0"/>
              <a:t>Housing design</a:t>
            </a:r>
            <a:endParaRPr lang="nl-BE" dirty="0"/>
          </a:p>
        </p:txBody>
      </p:sp>
    </p:spTree>
    <p:extLst>
      <p:ext uri="{BB962C8B-B14F-4D97-AF65-F5344CB8AC3E}">
        <p14:creationId xmlns:p14="http://schemas.microsoft.com/office/powerpoint/2010/main" val="835492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circuit, computer&#10;&#10;Automatisch gegenereerde beschrijving">
            <a:extLst>
              <a:ext uri="{FF2B5EF4-FFF2-40B4-BE49-F238E27FC236}">
                <a16:creationId xmlns:a16="http://schemas.microsoft.com/office/drawing/2014/main" id="{67D458D9-8596-4938-A557-B8A176DB6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629" y="398035"/>
            <a:ext cx="7870371" cy="4944941"/>
          </a:xfrm>
          <a:prstGeom prst="rect">
            <a:avLst/>
          </a:prstGeom>
        </p:spPr>
      </p:pic>
      <p:sp>
        <p:nvSpPr>
          <p:cNvPr id="2" name="Tijdelijke aanduiding voor inhoud 1">
            <a:extLst>
              <a:ext uri="{FF2B5EF4-FFF2-40B4-BE49-F238E27FC236}">
                <a16:creationId xmlns:a16="http://schemas.microsoft.com/office/drawing/2014/main" id="{2C863317-D4B7-42CC-8DA6-544FE2938116}"/>
              </a:ext>
            </a:extLst>
          </p:cNvPr>
          <p:cNvSpPr>
            <a:spLocks noGrp="1"/>
          </p:cNvSpPr>
          <p:nvPr>
            <p:ph idx="1"/>
          </p:nvPr>
        </p:nvSpPr>
        <p:spPr/>
        <p:txBody>
          <a:bodyPr>
            <a:normAutofit/>
          </a:bodyPr>
          <a:lstStyle/>
          <a:p>
            <a:r>
              <a:rPr lang="nl-BE" dirty="0"/>
              <a:t>Assembly</a:t>
            </a:r>
          </a:p>
          <a:p>
            <a:pPr lvl="1"/>
            <a:r>
              <a:rPr lang="nl-BE" dirty="0"/>
              <a:t>Easy </a:t>
            </a:r>
            <a:r>
              <a:rPr lang="nl-BE" dirty="0" err="1"/>
              <a:t>accessibility</a:t>
            </a:r>
            <a:endParaRPr lang="nl-BE" dirty="0"/>
          </a:p>
          <a:p>
            <a:pPr lvl="2"/>
            <a:r>
              <a:rPr lang="nl-BE" dirty="0"/>
              <a:t>Snapfits</a:t>
            </a:r>
          </a:p>
          <a:p>
            <a:pPr lvl="1"/>
            <a:r>
              <a:rPr lang="nl-BE" dirty="0" err="1"/>
              <a:t>Only</a:t>
            </a:r>
            <a:r>
              <a:rPr lang="nl-BE" dirty="0"/>
              <a:t> 2 </a:t>
            </a:r>
            <a:r>
              <a:rPr lang="nl-BE" dirty="0" err="1"/>
              <a:t>screws</a:t>
            </a:r>
            <a:endParaRPr lang="nl-BE" dirty="0"/>
          </a:p>
          <a:p>
            <a:r>
              <a:rPr lang="nl-BE" dirty="0" err="1"/>
              <a:t>Mounting</a:t>
            </a:r>
            <a:r>
              <a:rPr lang="nl-BE" dirty="0"/>
              <a:t> system</a:t>
            </a:r>
          </a:p>
          <a:p>
            <a:pPr lvl="1"/>
            <a:r>
              <a:rPr lang="nl-BE" dirty="0"/>
              <a:t>Cable suspension </a:t>
            </a:r>
            <a:r>
              <a:rPr lang="nl-BE" dirty="0" err="1"/>
              <a:t>to</a:t>
            </a:r>
            <a:r>
              <a:rPr lang="nl-BE" dirty="0"/>
              <a:t> </a:t>
            </a:r>
            <a:r>
              <a:rPr lang="nl-BE" dirty="0" err="1"/>
              <a:t>sealing</a:t>
            </a:r>
            <a:endParaRPr lang="nl-BE" dirty="0"/>
          </a:p>
          <a:p>
            <a:pPr lvl="1"/>
            <a:r>
              <a:rPr lang="nl-BE" dirty="0"/>
              <a:t>Loop at </a:t>
            </a:r>
            <a:r>
              <a:rPr lang="nl-BE" dirty="0" err="1"/>
              <a:t>each</a:t>
            </a:r>
            <a:r>
              <a:rPr lang="nl-BE" dirty="0"/>
              <a:t> corner</a:t>
            </a:r>
          </a:p>
          <a:p>
            <a:r>
              <a:rPr lang="nl-BE" dirty="0" err="1"/>
              <a:t>Openings</a:t>
            </a:r>
            <a:r>
              <a:rPr lang="nl-BE" dirty="0"/>
              <a:t> </a:t>
            </a:r>
          </a:p>
          <a:p>
            <a:pPr lvl="1"/>
            <a:r>
              <a:rPr lang="nl-BE" dirty="0"/>
              <a:t>Sensors</a:t>
            </a:r>
          </a:p>
          <a:p>
            <a:pPr lvl="1"/>
            <a:r>
              <a:rPr lang="nl-BE" dirty="0"/>
              <a:t>Wifi-</a:t>
            </a:r>
            <a:r>
              <a:rPr lang="nl-BE" dirty="0" err="1"/>
              <a:t>antenna</a:t>
            </a:r>
            <a:endParaRPr lang="nl-BE" dirty="0"/>
          </a:p>
          <a:p>
            <a:endParaRPr lang="nl-BE" dirty="0"/>
          </a:p>
          <a:p>
            <a:pPr lvl="1"/>
            <a:endParaRPr lang="nl-BE" dirty="0"/>
          </a:p>
        </p:txBody>
      </p:sp>
      <p:sp>
        <p:nvSpPr>
          <p:cNvPr id="3" name="Tijdelijke aanduiding voor voettekst 2">
            <a:extLst>
              <a:ext uri="{FF2B5EF4-FFF2-40B4-BE49-F238E27FC236}">
                <a16:creationId xmlns:a16="http://schemas.microsoft.com/office/drawing/2014/main" id="{3990B468-5227-44C0-AD9E-BE5898DC4B54}"/>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8985027-851A-407B-BEFD-DD0477619CE2}"/>
              </a:ext>
            </a:extLst>
          </p:cNvPr>
          <p:cNvSpPr>
            <a:spLocks noGrp="1"/>
          </p:cNvSpPr>
          <p:nvPr>
            <p:ph type="sldNum" sz="quarter" idx="12"/>
          </p:nvPr>
        </p:nvSpPr>
        <p:spPr/>
        <p:txBody>
          <a:bodyPr/>
          <a:lstStyle/>
          <a:p>
            <a:fld id="{89D4489B-098B-4FD8-BF1A-77B6DF63E8ED}" type="slidenum">
              <a:rPr lang="nl-BE" smtClean="0"/>
              <a:t>13</a:t>
            </a:fld>
            <a:endParaRPr lang="nl-BE"/>
          </a:p>
        </p:txBody>
      </p:sp>
      <p:sp>
        <p:nvSpPr>
          <p:cNvPr id="5" name="Titel 4">
            <a:extLst>
              <a:ext uri="{FF2B5EF4-FFF2-40B4-BE49-F238E27FC236}">
                <a16:creationId xmlns:a16="http://schemas.microsoft.com/office/drawing/2014/main" id="{F2387523-AD38-43A8-A555-41A6F21DDE09}"/>
              </a:ext>
            </a:extLst>
          </p:cNvPr>
          <p:cNvSpPr>
            <a:spLocks noGrp="1"/>
          </p:cNvSpPr>
          <p:nvPr>
            <p:ph type="title"/>
          </p:nvPr>
        </p:nvSpPr>
        <p:spPr/>
        <p:txBody>
          <a:bodyPr/>
          <a:lstStyle/>
          <a:p>
            <a:r>
              <a:rPr lang="nl-BE" dirty="0" err="1"/>
              <a:t>Housing</a:t>
            </a:r>
            <a:endParaRPr lang="nl-BE" dirty="0"/>
          </a:p>
        </p:txBody>
      </p:sp>
      <p:pic>
        <p:nvPicPr>
          <p:cNvPr id="10" name="Afbeelding 9" descr="Afbeelding met zitten, wit, trottoir, zwart&#10;&#10;Automatisch gegenereerde beschrijving">
            <a:extLst>
              <a:ext uri="{FF2B5EF4-FFF2-40B4-BE49-F238E27FC236}">
                <a16:creationId xmlns:a16="http://schemas.microsoft.com/office/drawing/2014/main" id="{46B45EEC-7D3A-4C63-8F16-0907B59E68F0}"/>
              </a:ext>
            </a:extLst>
          </p:cNvPr>
          <p:cNvPicPr>
            <a:picLocks noChangeAspect="1"/>
          </p:cNvPicPr>
          <p:nvPr/>
        </p:nvPicPr>
        <p:blipFill rotWithShape="1">
          <a:blip r:embed="rId3">
            <a:extLst>
              <a:ext uri="{28A0092B-C50C-407E-A947-70E740481C1C}">
                <a14:useLocalDpi xmlns:a14="http://schemas.microsoft.com/office/drawing/2010/main" val="0"/>
              </a:ext>
            </a:extLst>
          </a:blip>
          <a:srcRect l="34230" t="20440" r="18897" b="34997"/>
          <a:stretch/>
        </p:blipFill>
        <p:spPr>
          <a:xfrm>
            <a:off x="5693227" y="4146188"/>
            <a:ext cx="2166259" cy="1854455"/>
          </a:xfrm>
          <a:prstGeom prst="rect">
            <a:avLst/>
          </a:prstGeom>
        </p:spPr>
      </p:pic>
    </p:spTree>
    <p:extLst>
      <p:ext uri="{BB962C8B-B14F-4D97-AF65-F5344CB8AC3E}">
        <p14:creationId xmlns:p14="http://schemas.microsoft.com/office/powerpoint/2010/main" val="365951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C329C281-D60F-4327-A1F8-1F5F820C520C}"/>
              </a:ext>
            </a:extLst>
          </p:cNvPr>
          <p:cNvSpPr>
            <a:spLocks noGrp="1"/>
          </p:cNvSpPr>
          <p:nvPr>
            <p:ph idx="1"/>
          </p:nvPr>
        </p:nvSpPr>
        <p:spPr/>
        <p:txBody>
          <a:bodyPr/>
          <a:lstStyle/>
          <a:p>
            <a:r>
              <a:rPr lang="en-GB" dirty="0"/>
              <a:t>Delay on delivery housing </a:t>
            </a:r>
          </a:p>
          <a:p>
            <a:pPr lvl="1"/>
            <a:r>
              <a:rPr lang="en-GB" dirty="0"/>
              <a:t>Due to corona pandemic</a:t>
            </a:r>
          </a:p>
          <a:p>
            <a:pPr lvl="1"/>
            <a:r>
              <a:rPr lang="en-GB" dirty="0"/>
              <a:t>Fitting design housing not possible</a:t>
            </a:r>
            <a:endParaRPr lang="nl-BE" dirty="0"/>
          </a:p>
        </p:txBody>
      </p:sp>
      <p:sp>
        <p:nvSpPr>
          <p:cNvPr id="2" name="Titel 1">
            <a:extLst>
              <a:ext uri="{FF2B5EF4-FFF2-40B4-BE49-F238E27FC236}">
                <a16:creationId xmlns:a16="http://schemas.microsoft.com/office/drawing/2014/main" id="{A4342933-F3EA-4C3E-8A73-A9548354B290}"/>
              </a:ext>
            </a:extLst>
          </p:cNvPr>
          <p:cNvSpPr>
            <a:spLocks noGrp="1"/>
          </p:cNvSpPr>
          <p:nvPr>
            <p:ph type="title"/>
          </p:nvPr>
        </p:nvSpPr>
        <p:spPr/>
        <p:txBody>
          <a:bodyPr/>
          <a:lstStyle/>
          <a:p>
            <a:r>
              <a:rPr lang="nl-BE" dirty="0" err="1"/>
              <a:t>Problems</a:t>
            </a:r>
            <a:r>
              <a:rPr lang="nl-BE" dirty="0"/>
              <a:t>/</a:t>
            </a:r>
            <a:r>
              <a:rPr lang="nl-BE" dirty="0" err="1"/>
              <a:t>limitations</a:t>
            </a:r>
            <a:endParaRPr lang="nl-BE" dirty="0"/>
          </a:p>
        </p:txBody>
      </p:sp>
      <p:pic>
        <p:nvPicPr>
          <p:cNvPr id="4" name="Afbeelding 3" descr="Afbeelding met computer, tafel&#10;&#10;Automatisch gegenereerde beschrijving">
            <a:extLst>
              <a:ext uri="{FF2B5EF4-FFF2-40B4-BE49-F238E27FC236}">
                <a16:creationId xmlns:a16="http://schemas.microsoft.com/office/drawing/2014/main" id="{4D8835E0-1BF6-44A5-A34A-3CFE71105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 y="3338891"/>
            <a:ext cx="10236200" cy="2605577"/>
          </a:xfrm>
          <a:prstGeom prst="rect">
            <a:avLst/>
          </a:prstGeom>
        </p:spPr>
      </p:pic>
    </p:spTree>
    <p:extLst>
      <p:ext uri="{BB962C8B-B14F-4D97-AF65-F5344CB8AC3E}">
        <p14:creationId xmlns:p14="http://schemas.microsoft.com/office/powerpoint/2010/main" val="2953540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C19B196-E30C-43A1-BA0F-A680B1A3D50B}"/>
              </a:ext>
            </a:extLst>
          </p:cNvPr>
          <p:cNvSpPr>
            <a:spLocks noGrp="1"/>
          </p:cNvSpPr>
          <p:nvPr>
            <p:ph sz="half" idx="2"/>
          </p:nvPr>
        </p:nvSpPr>
        <p:spPr>
          <a:xfrm>
            <a:off x="574800" y="1368000"/>
            <a:ext cx="5421575" cy="3837658"/>
          </a:xfrm>
        </p:spPr>
        <p:txBody>
          <a:bodyPr/>
          <a:lstStyle/>
          <a:p>
            <a:pPr marL="285750">
              <a:lnSpc>
                <a:spcPct val="90000"/>
              </a:lnSpc>
              <a:spcAft>
                <a:spcPts val="600"/>
              </a:spcAft>
              <a:buFont typeface="Arial" panose="020B0604020202020204" pitchFamily="34" charset="0"/>
              <a:buChar char="•"/>
            </a:pPr>
            <a:r>
              <a:rPr lang="en-US" dirty="0"/>
              <a:t>TCP connection between ESP32 and Python server</a:t>
            </a:r>
          </a:p>
          <a:p>
            <a:pPr marL="285750">
              <a:lnSpc>
                <a:spcPct val="90000"/>
              </a:lnSpc>
              <a:spcAft>
                <a:spcPts val="600"/>
              </a:spcAft>
              <a:buFont typeface="Arial" panose="020B0604020202020204" pitchFamily="34" charset="0"/>
              <a:buChar char="•"/>
            </a:pPr>
            <a:r>
              <a:rPr lang="en-US" dirty="0"/>
              <a:t>Python server on Raspberry Pi</a:t>
            </a:r>
          </a:p>
          <a:p>
            <a:pPr marL="285750">
              <a:lnSpc>
                <a:spcPct val="90000"/>
              </a:lnSpc>
              <a:spcAft>
                <a:spcPts val="600"/>
              </a:spcAft>
              <a:buFont typeface="Arial" panose="020B0604020202020204" pitchFamily="34" charset="0"/>
              <a:buChar char="•"/>
            </a:pPr>
            <a:r>
              <a:rPr lang="en-US" dirty="0"/>
              <a:t>Server updates SQL database with received data</a:t>
            </a:r>
          </a:p>
        </p:txBody>
      </p:sp>
      <p:sp>
        <p:nvSpPr>
          <p:cNvPr id="6" name="Tijdelijke aanduiding voor voettekst 5">
            <a:extLst>
              <a:ext uri="{FF2B5EF4-FFF2-40B4-BE49-F238E27FC236}">
                <a16:creationId xmlns:a16="http://schemas.microsoft.com/office/drawing/2014/main" id="{A725E219-6DF0-47BF-B866-478BA35B102B}"/>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15</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nl-BE" dirty="0"/>
              <a:t>Wi-Fi </a:t>
            </a:r>
            <a:r>
              <a:rPr lang="en-GB" dirty="0"/>
              <a:t>communication</a:t>
            </a:r>
            <a:r>
              <a:rPr lang="nl-BE" dirty="0"/>
              <a:t> </a:t>
            </a:r>
          </a:p>
        </p:txBody>
      </p:sp>
    </p:spTree>
    <p:extLst>
      <p:ext uri="{BB962C8B-B14F-4D97-AF65-F5344CB8AC3E}">
        <p14:creationId xmlns:p14="http://schemas.microsoft.com/office/powerpoint/2010/main" val="3461325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tekst, kaart&#10;&#10;Automatisch gegenereerde beschrijving">
            <a:extLst>
              <a:ext uri="{FF2B5EF4-FFF2-40B4-BE49-F238E27FC236}">
                <a16:creationId xmlns:a16="http://schemas.microsoft.com/office/drawing/2014/main" id="{9DD2180A-4B01-4C78-93CE-72674B84C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001" y="302150"/>
            <a:ext cx="6177323" cy="5230643"/>
          </a:xfrm>
          <a:prstGeom prst="rect">
            <a:avLst/>
          </a:prstGeom>
        </p:spPr>
      </p:pic>
      <p:sp>
        <p:nvSpPr>
          <p:cNvPr id="4" name="Tijdelijke aanduiding voor tekst 3">
            <a:extLst>
              <a:ext uri="{FF2B5EF4-FFF2-40B4-BE49-F238E27FC236}">
                <a16:creationId xmlns:a16="http://schemas.microsoft.com/office/drawing/2014/main" id="{4B6F0952-0F08-43AC-AF4F-0A689D0BE0D0}"/>
              </a:ext>
            </a:extLst>
          </p:cNvPr>
          <p:cNvSpPr>
            <a:spLocks noGrp="1"/>
          </p:cNvSpPr>
          <p:nvPr>
            <p:ph type="body" sz="quarter" idx="3"/>
          </p:nvPr>
        </p:nvSpPr>
        <p:spPr>
          <a:xfrm>
            <a:off x="576000" y="1526388"/>
            <a:ext cx="5445000" cy="540000"/>
          </a:xfrm>
        </p:spPr>
        <p:txBody>
          <a:bodyPr/>
          <a:lstStyle/>
          <a:p>
            <a:r>
              <a:rPr lang="en-GB" dirty="0"/>
              <a:t>Functionality</a:t>
            </a:r>
            <a:r>
              <a:rPr lang="nl-NL" dirty="0"/>
              <a:t>:</a:t>
            </a:r>
            <a:endParaRPr lang="nl-BE" dirty="0"/>
          </a:p>
        </p:txBody>
      </p:sp>
      <p:sp>
        <p:nvSpPr>
          <p:cNvPr id="5" name="Tijdelijke aanduiding voor inhoud 4">
            <a:extLst>
              <a:ext uri="{FF2B5EF4-FFF2-40B4-BE49-F238E27FC236}">
                <a16:creationId xmlns:a16="http://schemas.microsoft.com/office/drawing/2014/main" id="{588F72F1-63B7-4167-83F3-0A0A56E44FAA}"/>
              </a:ext>
            </a:extLst>
          </p:cNvPr>
          <p:cNvSpPr>
            <a:spLocks noGrp="1"/>
          </p:cNvSpPr>
          <p:nvPr>
            <p:ph sz="quarter" idx="4"/>
          </p:nvPr>
        </p:nvSpPr>
        <p:spPr>
          <a:xfrm>
            <a:off x="651000" y="2066388"/>
            <a:ext cx="5520002" cy="3837658"/>
          </a:xfrm>
        </p:spPr>
        <p:txBody>
          <a:bodyPr>
            <a:normAutofit/>
          </a:bodyPr>
          <a:lstStyle/>
          <a:p>
            <a:r>
              <a:rPr lang="en-GB" dirty="0"/>
              <a:t>Pull sensors from sleep every 10 minutes and read sensor values</a:t>
            </a:r>
          </a:p>
          <a:p>
            <a:r>
              <a:rPr lang="en-GB" dirty="0"/>
              <a:t>Send sensor data to Python server, over Wi-Fi</a:t>
            </a:r>
          </a:p>
          <a:p>
            <a:r>
              <a:rPr lang="en-GB" dirty="0"/>
              <a:t>Perform periodic synchronisation to get time information</a:t>
            </a:r>
          </a:p>
          <a:p>
            <a:r>
              <a:rPr lang="en-GB" dirty="0"/>
              <a:t>Use time information to disable power to sensors and put CPU in </a:t>
            </a:r>
            <a:r>
              <a:rPr lang="en-GB" dirty="0" err="1"/>
              <a:t>deepsleep</a:t>
            </a:r>
            <a:r>
              <a:rPr lang="en-GB" dirty="0"/>
              <a:t> during night (4 pm – 9 am)</a:t>
            </a:r>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16</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en-GB" dirty="0"/>
              <a:t>Software design</a:t>
            </a:r>
            <a:endParaRPr lang="nl-BE" dirty="0"/>
          </a:p>
        </p:txBody>
      </p:sp>
    </p:spTree>
    <p:extLst>
      <p:ext uri="{BB962C8B-B14F-4D97-AF65-F5344CB8AC3E}">
        <p14:creationId xmlns:p14="http://schemas.microsoft.com/office/powerpoint/2010/main" val="382312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1E53767-463D-41C6-BF31-0F70BBF38ACF}"/>
              </a:ext>
            </a:extLst>
          </p:cNvPr>
          <p:cNvSpPr>
            <a:spLocks noGrp="1"/>
          </p:cNvSpPr>
          <p:nvPr>
            <p:ph type="body" idx="1"/>
          </p:nvPr>
        </p:nvSpPr>
        <p:spPr/>
        <p:txBody>
          <a:bodyPr/>
          <a:lstStyle/>
          <a:p>
            <a:r>
              <a:rPr lang="en-GB" dirty="0"/>
              <a:t>Consumption sources</a:t>
            </a:r>
            <a:endParaRPr lang="nl-BE" dirty="0"/>
          </a:p>
        </p:txBody>
      </p:sp>
      <p:sp>
        <p:nvSpPr>
          <p:cNvPr id="3" name="Tijdelijke aanduiding voor inhoud 2">
            <a:extLst>
              <a:ext uri="{FF2B5EF4-FFF2-40B4-BE49-F238E27FC236}">
                <a16:creationId xmlns:a16="http://schemas.microsoft.com/office/drawing/2014/main" id="{47F52B07-8B6C-4A3A-AD7A-9FFB4B0A83E3}"/>
              </a:ext>
            </a:extLst>
          </p:cNvPr>
          <p:cNvSpPr>
            <a:spLocks noGrp="1"/>
          </p:cNvSpPr>
          <p:nvPr>
            <p:ph sz="half" idx="2"/>
          </p:nvPr>
        </p:nvSpPr>
        <p:spPr>
          <a:xfrm>
            <a:off x="576001" y="2276271"/>
            <a:ext cx="3436864" cy="3837658"/>
          </a:xfrm>
        </p:spPr>
        <p:txBody>
          <a:bodyPr/>
          <a:lstStyle/>
          <a:p>
            <a:r>
              <a:rPr lang="en-GB" dirty="0"/>
              <a:t>Wi-Fi communication</a:t>
            </a:r>
          </a:p>
          <a:p>
            <a:r>
              <a:rPr lang="en-GB" dirty="0"/>
              <a:t>Sensor measurement</a:t>
            </a:r>
          </a:p>
          <a:p>
            <a:r>
              <a:rPr lang="en-GB" dirty="0"/>
              <a:t>NTP synchronisation</a:t>
            </a:r>
          </a:p>
          <a:p>
            <a:r>
              <a:rPr lang="en-GB" dirty="0"/>
              <a:t>Standby consumption during daytime</a:t>
            </a:r>
          </a:p>
          <a:p>
            <a:r>
              <a:rPr lang="en-GB" dirty="0"/>
              <a:t>Standby consumption during night-time</a:t>
            </a:r>
          </a:p>
          <a:p>
            <a:pPr marL="0" indent="0">
              <a:buNone/>
            </a:pPr>
            <a:endParaRPr lang="nl-BE" dirty="0"/>
          </a:p>
        </p:txBody>
      </p:sp>
      <p:sp>
        <p:nvSpPr>
          <p:cNvPr id="6" name="Tijdelijke aanduiding voor voettekst 5">
            <a:extLst>
              <a:ext uri="{FF2B5EF4-FFF2-40B4-BE49-F238E27FC236}">
                <a16:creationId xmlns:a16="http://schemas.microsoft.com/office/drawing/2014/main" id="{37853FA3-9C4F-4D17-8CD8-70F0697F74C0}"/>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9B5187C1-913B-4A8D-9B59-4ED5BA2F6BD3}"/>
              </a:ext>
            </a:extLst>
          </p:cNvPr>
          <p:cNvSpPr>
            <a:spLocks noGrp="1"/>
          </p:cNvSpPr>
          <p:nvPr>
            <p:ph type="sldNum" sz="quarter" idx="12"/>
          </p:nvPr>
        </p:nvSpPr>
        <p:spPr/>
        <p:txBody>
          <a:bodyPr/>
          <a:lstStyle/>
          <a:p>
            <a:fld id="{89D4489B-098B-4FD8-BF1A-77B6DF63E8ED}" type="slidenum">
              <a:rPr lang="nl-BE" smtClean="0"/>
              <a:t>17</a:t>
            </a:fld>
            <a:endParaRPr lang="nl-BE"/>
          </a:p>
        </p:txBody>
      </p:sp>
      <p:sp>
        <p:nvSpPr>
          <p:cNvPr id="8" name="Titel 7">
            <a:extLst>
              <a:ext uri="{FF2B5EF4-FFF2-40B4-BE49-F238E27FC236}">
                <a16:creationId xmlns:a16="http://schemas.microsoft.com/office/drawing/2014/main" id="{15ED9BC4-C2F5-49FE-A504-E89B11E1C936}"/>
              </a:ext>
            </a:extLst>
          </p:cNvPr>
          <p:cNvSpPr>
            <a:spLocks noGrp="1"/>
          </p:cNvSpPr>
          <p:nvPr>
            <p:ph type="title"/>
          </p:nvPr>
        </p:nvSpPr>
        <p:spPr/>
        <p:txBody>
          <a:bodyPr/>
          <a:lstStyle/>
          <a:p>
            <a:r>
              <a:rPr lang="en-GB" dirty="0"/>
              <a:t>Power consumption </a:t>
            </a:r>
            <a:endParaRPr lang="nl-BE" dirty="0"/>
          </a:p>
        </p:txBody>
      </p:sp>
      <p:pic>
        <p:nvPicPr>
          <p:cNvPr id="9" name="Afbeelding 8">
            <a:extLst>
              <a:ext uri="{FF2B5EF4-FFF2-40B4-BE49-F238E27FC236}">
                <a16:creationId xmlns:a16="http://schemas.microsoft.com/office/drawing/2014/main" id="{0F996AF6-1F13-4927-ACEE-B3F846A4408F}"/>
              </a:ext>
            </a:extLst>
          </p:cNvPr>
          <p:cNvPicPr>
            <a:picLocks noChangeAspect="1"/>
          </p:cNvPicPr>
          <p:nvPr/>
        </p:nvPicPr>
        <p:blipFill>
          <a:blip r:embed="rId2"/>
          <a:stretch>
            <a:fillRect/>
          </a:stretch>
        </p:blipFill>
        <p:spPr>
          <a:xfrm>
            <a:off x="8181075" y="267792"/>
            <a:ext cx="3915406" cy="2909110"/>
          </a:xfrm>
          <a:prstGeom prst="rect">
            <a:avLst/>
          </a:prstGeom>
        </p:spPr>
      </p:pic>
      <p:pic>
        <p:nvPicPr>
          <p:cNvPr id="10" name="Afbeelding 9">
            <a:extLst>
              <a:ext uri="{FF2B5EF4-FFF2-40B4-BE49-F238E27FC236}">
                <a16:creationId xmlns:a16="http://schemas.microsoft.com/office/drawing/2014/main" id="{5787A1A2-B785-4FB0-891B-62CA74C27CF9}"/>
              </a:ext>
            </a:extLst>
          </p:cNvPr>
          <p:cNvPicPr>
            <a:picLocks noChangeAspect="1"/>
          </p:cNvPicPr>
          <p:nvPr/>
        </p:nvPicPr>
        <p:blipFill>
          <a:blip r:embed="rId3"/>
          <a:stretch>
            <a:fillRect/>
          </a:stretch>
        </p:blipFill>
        <p:spPr>
          <a:xfrm>
            <a:off x="4236333" y="1681267"/>
            <a:ext cx="3849223" cy="2997782"/>
          </a:xfrm>
          <a:prstGeom prst="rect">
            <a:avLst/>
          </a:prstGeom>
        </p:spPr>
      </p:pic>
      <p:pic>
        <p:nvPicPr>
          <p:cNvPr id="11" name="Afbeelding 10">
            <a:extLst>
              <a:ext uri="{FF2B5EF4-FFF2-40B4-BE49-F238E27FC236}">
                <a16:creationId xmlns:a16="http://schemas.microsoft.com/office/drawing/2014/main" id="{89F63CC1-F298-4A23-A55D-FFE19B4406BC}"/>
              </a:ext>
            </a:extLst>
          </p:cNvPr>
          <p:cNvPicPr>
            <a:picLocks noChangeAspect="1"/>
          </p:cNvPicPr>
          <p:nvPr/>
        </p:nvPicPr>
        <p:blipFill>
          <a:blip r:embed="rId4"/>
          <a:stretch>
            <a:fillRect/>
          </a:stretch>
        </p:blipFill>
        <p:spPr>
          <a:xfrm>
            <a:off x="8085556" y="3183413"/>
            <a:ext cx="4106444" cy="3026587"/>
          </a:xfrm>
          <a:prstGeom prst="rect">
            <a:avLst/>
          </a:prstGeom>
        </p:spPr>
      </p:pic>
      <p:cxnSp>
        <p:nvCxnSpPr>
          <p:cNvPr id="18" name="Verbindingslijn: gebogen 17">
            <a:extLst>
              <a:ext uri="{FF2B5EF4-FFF2-40B4-BE49-F238E27FC236}">
                <a16:creationId xmlns:a16="http://schemas.microsoft.com/office/drawing/2014/main" id="{EC371E7E-71F5-4481-9CEC-1F4176B442FB}"/>
              </a:ext>
            </a:extLst>
          </p:cNvPr>
          <p:cNvCxnSpPr>
            <a:cxnSpLocks/>
          </p:cNvCxnSpPr>
          <p:nvPr/>
        </p:nvCxnSpPr>
        <p:spPr>
          <a:xfrm>
            <a:off x="3808675" y="3498574"/>
            <a:ext cx="4276881" cy="1493742"/>
          </a:xfrm>
          <a:prstGeom prst="bentConnector3">
            <a:avLst>
              <a:gd name="adj1" fmla="val 835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FB979695-D2A0-40AB-AD22-965969BA6105}"/>
              </a:ext>
            </a:extLst>
          </p:cNvPr>
          <p:cNvCxnSpPr/>
          <p:nvPr/>
        </p:nvCxnSpPr>
        <p:spPr>
          <a:xfrm>
            <a:off x="3808675" y="3037398"/>
            <a:ext cx="4276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Verbindingslijn: gebogen 24">
            <a:extLst>
              <a:ext uri="{FF2B5EF4-FFF2-40B4-BE49-F238E27FC236}">
                <a16:creationId xmlns:a16="http://schemas.microsoft.com/office/drawing/2014/main" id="{A5458ED8-D6A8-4618-91BD-44B425834356}"/>
              </a:ext>
            </a:extLst>
          </p:cNvPr>
          <p:cNvCxnSpPr>
            <a:cxnSpLocks/>
          </p:cNvCxnSpPr>
          <p:nvPr/>
        </p:nvCxnSpPr>
        <p:spPr>
          <a:xfrm flipV="1">
            <a:off x="3808675" y="1448271"/>
            <a:ext cx="4370462" cy="1119299"/>
          </a:xfrm>
          <a:prstGeom prst="bentConnector3">
            <a:avLst>
              <a:gd name="adj1" fmla="val 859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627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1E52E653-0F36-4CAC-A8BB-0D3DC39CAE4D}"/>
              </a:ext>
            </a:extLst>
          </p:cNvPr>
          <p:cNvSpPr>
            <a:spLocks noGrp="1"/>
          </p:cNvSpPr>
          <p:nvPr>
            <p:ph type="body" idx="1"/>
          </p:nvPr>
        </p:nvSpPr>
        <p:spPr/>
        <p:txBody>
          <a:bodyPr/>
          <a:lstStyle/>
          <a:p>
            <a:r>
              <a:rPr lang="en-GB" dirty="0"/>
              <a:t>Power consumption per day:</a:t>
            </a:r>
            <a:endParaRPr lang="nl-BE" dirty="0"/>
          </a:p>
        </p:txBody>
      </p:sp>
      <p:sp>
        <p:nvSpPr>
          <p:cNvPr id="3" name="Tijdelijke aanduiding voor inhoud 2">
            <a:extLst>
              <a:ext uri="{FF2B5EF4-FFF2-40B4-BE49-F238E27FC236}">
                <a16:creationId xmlns:a16="http://schemas.microsoft.com/office/drawing/2014/main" id="{71F5D5AD-5753-4F7B-BD04-7651CB19DBFE}"/>
              </a:ext>
            </a:extLst>
          </p:cNvPr>
          <p:cNvSpPr>
            <a:spLocks noGrp="1"/>
          </p:cNvSpPr>
          <p:nvPr>
            <p:ph sz="half" idx="2"/>
          </p:nvPr>
        </p:nvSpPr>
        <p:spPr>
          <a:xfrm>
            <a:off x="598226" y="2264948"/>
            <a:ext cx="5421575" cy="3837658"/>
          </a:xfrm>
        </p:spPr>
        <p:txBody>
          <a:bodyPr/>
          <a:lstStyle/>
          <a:p>
            <a:r>
              <a:rPr lang="en-GB" dirty="0"/>
              <a:t>9.85 </a:t>
            </a:r>
            <a:r>
              <a:rPr lang="en-GB" dirty="0" err="1"/>
              <a:t>mAh</a:t>
            </a:r>
            <a:r>
              <a:rPr lang="en-GB" dirty="0"/>
              <a:t>/day</a:t>
            </a:r>
          </a:p>
          <a:p>
            <a:pPr marL="0" indent="0">
              <a:buNone/>
            </a:pPr>
            <a:r>
              <a:rPr lang="en-GB" dirty="0"/>
              <a:t>=</a:t>
            </a:r>
            <a:r>
              <a:rPr lang="de-LI" dirty="0"/>
              <a:t>&gt; </a:t>
            </a:r>
            <a:r>
              <a:rPr lang="en-GB" dirty="0"/>
              <a:t>Battery</a:t>
            </a:r>
            <a:r>
              <a:rPr lang="de-LI" dirty="0"/>
              <a:t> </a:t>
            </a:r>
            <a:r>
              <a:rPr lang="en-GB" dirty="0"/>
              <a:t>life</a:t>
            </a:r>
            <a:r>
              <a:rPr lang="de-LI" dirty="0"/>
              <a:t> = </a:t>
            </a:r>
            <a:endParaRPr lang="nl-BE" dirty="0"/>
          </a:p>
        </p:txBody>
      </p:sp>
      <p:sp>
        <p:nvSpPr>
          <p:cNvPr id="4" name="Tijdelijke aanduiding voor tekst 3">
            <a:extLst>
              <a:ext uri="{FF2B5EF4-FFF2-40B4-BE49-F238E27FC236}">
                <a16:creationId xmlns:a16="http://schemas.microsoft.com/office/drawing/2014/main" id="{87C534B1-0BCC-4830-A1E3-77268596D4DB}"/>
              </a:ext>
            </a:extLst>
          </p:cNvPr>
          <p:cNvSpPr>
            <a:spLocks noGrp="1"/>
          </p:cNvSpPr>
          <p:nvPr>
            <p:ph type="body" sz="quarter" idx="3"/>
          </p:nvPr>
        </p:nvSpPr>
        <p:spPr/>
        <p:txBody>
          <a:bodyPr/>
          <a:lstStyle/>
          <a:p>
            <a:r>
              <a:rPr lang="en-GB" dirty="0"/>
              <a:t>Not taken into account:</a:t>
            </a:r>
          </a:p>
        </p:txBody>
      </p:sp>
      <p:pic>
        <p:nvPicPr>
          <p:cNvPr id="9" name="Tijdelijke aanduiding voor inhoud 8">
            <a:extLst>
              <a:ext uri="{FF2B5EF4-FFF2-40B4-BE49-F238E27FC236}">
                <a16:creationId xmlns:a16="http://schemas.microsoft.com/office/drawing/2014/main" id="{EA673EE6-F7E0-4A29-90FD-DFBD24702174}"/>
              </a:ext>
            </a:extLst>
          </p:cNvPr>
          <p:cNvPicPr>
            <a:picLocks noGrp="1" noChangeAspect="1"/>
          </p:cNvPicPr>
          <p:nvPr>
            <p:ph sz="quarter" idx="4"/>
          </p:nvPr>
        </p:nvPicPr>
        <p:blipFill>
          <a:blip r:embed="rId2"/>
          <a:stretch>
            <a:fillRect/>
          </a:stretch>
        </p:blipFill>
        <p:spPr>
          <a:xfrm>
            <a:off x="383651" y="3429000"/>
            <a:ext cx="5445125" cy="2541481"/>
          </a:xfrm>
          <a:prstGeom prst="rect">
            <a:avLst/>
          </a:prstGeom>
        </p:spPr>
      </p:pic>
      <p:sp>
        <p:nvSpPr>
          <p:cNvPr id="6" name="Tijdelijke aanduiding voor voettekst 5">
            <a:extLst>
              <a:ext uri="{FF2B5EF4-FFF2-40B4-BE49-F238E27FC236}">
                <a16:creationId xmlns:a16="http://schemas.microsoft.com/office/drawing/2014/main" id="{AC29E3DB-1A11-45BA-963D-19089CEB2AE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5FCE3F4F-4173-4C95-92E3-692C141E0222}"/>
              </a:ext>
            </a:extLst>
          </p:cNvPr>
          <p:cNvSpPr>
            <a:spLocks noGrp="1"/>
          </p:cNvSpPr>
          <p:nvPr>
            <p:ph type="sldNum" sz="quarter" idx="12"/>
          </p:nvPr>
        </p:nvSpPr>
        <p:spPr/>
        <p:txBody>
          <a:bodyPr/>
          <a:lstStyle/>
          <a:p>
            <a:fld id="{89D4489B-098B-4FD8-BF1A-77B6DF63E8ED}" type="slidenum">
              <a:rPr lang="nl-BE" smtClean="0"/>
              <a:t>18</a:t>
            </a:fld>
            <a:endParaRPr lang="nl-BE"/>
          </a:p>
        </p:txBody>
      </p:sp>
      <p:sp>
        <p:nvSpPr>
          <p:cNvPr id="8" name="Titel 7">
            <a:extLst>
              <a:ext uri="{FF2B5EF4-FFF2-40B4-BE49-F238E27FC236}">
                <a16:creationId xmlns:a16="http://schemas.microsoft.com/office/drawing/2014/main" id="{7F555C97-F6A5-4653-B9CA-9DA6652609C9}"/>
              </a:ext>
            </a:extLst>
          </p:cNvPr>
          <p:cNvSpPr>
            <a:spLocks noGrp="1"/>
          </p:cNvSpPr>
          <p:nvPr>
            <p:ph type="title"/>
          </p:nvPr>
        </p:nvSpPr>
        <p:spPr/>
        <p:txBody>
          <a:bodyPr/>
          <a:lstStyle/>
          <a:p>
            <a:r>
              <a:rPr lang="en-GB" dirty="0"/>
              <a:t>Power consumption</a:t>
            </a:r>
            <a:endParaRPr lang="nl-BE" dirty="0"/>
          </a:p>
        </p:txBody>
      </p:sp>
      <p:pic>
        <p:nvPicPr>
          <p:cNvPr id="10" name="Afbeelding 9">
            <a:extLst>
              <a:ext uri="{FF2B5EF4-FFF2-40B4-BE49-F238E27FC236}">
                <a16:creationId xmlns:a16="http://schemas.microsoft.com/office/drawing/2014/main" id="{548B19FB-F749-4EF1-B223-42B5F1C22106}"/>
              </a:ext>
            </a:extLst>
          </p:cNvPr>
          <p:cNvPicPr>
            <a:picLocks noChangeAspect="1"/>
          </p:cNvPicPr>
          <p:nvPr/>
        </p:nvPicPr>
        <p:blipFill>
          <a:blip r:embed="rId3"/>
          <a:stretch>
            <a:fillRect/>
          </a:stretch>
        </p:blipFill>
        <p:spPr>
          <a:xfrm>
            <a:off x="2897174" y="2484000"/>
            <a:ext cx="2724150" cy="1038225"/>
          </a:xfrm>
          <a:prstGeom prst="rect">
            <a:avLst/>
          </a:prstGeom>
        </p:spPr>
      </p:pic>
      <p:sp>
        <p:nvSpPr>
          <p:cNvPr id="11" name="Tekstvak 10">
            <a:extLst>
              <a:ext uri="{FF2B5EF4-FFF2-40B4-BE49-F238E27FC236}">
                <a16:creationId xmlns:a16="http://schemas.microsoft.com/office/drawing/2014/main" id="{9DB729BD-CCFD-4820-802E-E7706EFD3FB2}"/>
              </a:ext>
            </a:extLst>
          </p:cNvPr>
          <p:cNvSpPr txBox="1"/>
          <p:nvPr/>
        </p:nvSpPr>
        <p:spPr>
          <a:xfrm>
            <a:off x="6257677" y="2369489"/>
            <a:ext cx="4277801" cy="2585323"/>
          </a:xfrm>
          <a:prstGeom prst="rect">
            <a:avLst/>
          </a:prstGeom>
          <a:noFill/>
        </p:spPr>
        <p:txBody>
          <a:bodyPr wrap="square" rtlCol="0">
            <a:spAutoFit/>
          </a:bodyPr>
          <a:lstStyle/>
          <a:p>
            <a:pPr marL="285750" indent="-285750">
              <a:buFont typeface="Arial" panose="020B0604020202020204" pitchFamily="34" charset="0"/>
              <a:buChar char="•"/>
            </a:pPr>
            <a:r>
              <a:rPr lang="en-GB" sz="2400" dirty="0"/>
              <a:t>Self discharge battery</a:t>
            </a:r>
          </a:p>
          <a:p>
            <a:pPr marL="285750" indent="-285750">
              <a:buFont typeface="Arial" panose="020B0604020202020204" pitchFamily="34" charset="0"/>
              <a:buChar char="•"/>
            </a:pPr>
            <a:r>
              <a:rPr lang="en-GB" sz="2400" dirty="0"/>
              <a:t>quiescent current voltage regulator</a:t>
            </a:r>
          </a:p>
          <a:p>
            <a:pPr marL="285750" indent="-285750">
              <a:buFont typeface="Arial" panose="020B0604020202020204" pitchFamily="34" charset="0"/>
              <a:buChar char="•"/>
            </a:pPr>
            <a:r>
              <a:rPr lang="en-GB" sz="2400" dirty="0"/>
              <a:t>quiescent current load switches</a:t>
            </a:r>
          </a:p>
          <a:p>
            <a:pPr marL="285750" indent="-285750">
              <a:buFont typeface="Arial" panose="020B0604020202020204" pitchFamily="34" charset="0"/>
              <a:buChar char="•"/>
            </a:pPr>
            <a:endParaRPr lang="de-LI" sz="2400" b="1" dirty="0"/>
          </a:p>
          <a:p>
            <a:pPr marL="285750" indent="-285750">
              <a:buFont typeface="Arial" panose="020B0604020202020204" pitchFamily="34" charset="0"/>
              <a:buChar char="•"/>
            </a:pPr>
            <a:endParaRPr lang="nl-BE" dirty="0"/>
          </a:p>
        </p:txBody>
      </p:sp>
    </p:spTree>
    <p:extLst>
      <p:ext uri="{BB962C8B-B14F-4D97-AF65-F5344CB8AC3E}">
        <p14:creationId xmlns:p14="http://schemas.microsoft.com/office/powerpoint/2010/main" val="195353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BEA6B0B4-2F2C-4BE6-A6DB-598E52D4548B}"/>
              </a:ext>
            </a:extLst>
          </p:cNvPr>
          <p:cNvSpPr>
            <a:spLocks noGrp="1"/>
          </p:cNvSpPr>
          <p:nvPr>
            <p:ph type="body" idx="1"/>
          </p:nvPr>
        </p:nvSpPr>
        <p:spPr/>
        <p:txBody>
          <a:bodyPr/>
          <a:lstStyle/>
          <a:p>
            <a:r>
              <a:rPr lang="nl-NL" dirty="0"/>
              <a:t>Backend</a:t>
            </a:r>
          </a:p>
        </p:txBody>
      </p:sp>
      <p:sp>
        <p:nvSpPr>
          <p:cNvPr id="7" name="Tijdelijke aanduiding voor inhoud 6">
            <a:extLst>
              <a:ext uri="{FF2B5EF4-FFF2-40B4-BE49-F238E27FC236}">
                <a16:creationId xmlns:a16="http://schemas.microsoft.com/office/drawing/2014/main" id="{8B827842-2A48-4E70-9818-A966D14D19D5}"/>
              </a:ext>
            </a:extLst>
          </p:cNvPr>
          <p:cNvSpPr>
            <a:spLocks noGrp="1"/>
          </p:cNvSpPr>
          <p:nvPr>
            <p:ph sz="half" idx="2"/>
          </p:nvPr>
        </p:nvSpPr>
        <p:spPr/>
        <p:txBody>
          <a:bodyPr/>
          <a:lstStyle/>
          <a:p>
            <a:r>
              <a:rPr lang="nl-NL" dirty="0" err="1"/>
              <a:t>Raspberry</a:t>
            </a:r>
            <a:r>
              <a:rPr lang="nl-NL" dirty="0"/>
              <a:t> Pi as server</a:t>
            </a:r>
          </a:p>
          <a:p>
            <a:r>
              <a:rPr lang="nl-NL" dirty="0"/>
              <a:t>Python script </a:t>
            </a:r>
            <a:r>
              <a:rPr lang="nl-NL" dirty="0" err="1"/>
              <a:t>to</a:t>
            </a:r>
            <a:r>
              <a:rPr lang="nl-NL" dirty="0"/>
              <a:t> </a:t>
            </a:r>
            <a:r>
              <a:rPr lang="nl-NL" dirty="0" err="1"/>
              <a:t>recieve</a:t>
            </a:r>
            <a:r>
              <a:rPr lang="nl-NL" dirty="0"/>
              <a:t> data</a:t>
            </a:r>
          </a:p>
          <a:p>
            <a:r>
              <a:rPr lang="nl-NL" dirty="0" err="1"/>
              <a:t>Mysql</a:t>
            </a:r>
            <a:r>
              <a:rPr lang="nl-NL" dirty="0"/>
              <a:t> database</a:t>
            </a:r>
          </a:p>
          <a:p>
            <a:r>
              <a:rPr lang="nl-NL" dirty="0"/>
              <a:t>Apache2 webserver</a:t>
            </a:r>
          </a:p>
        </p:txBody>
      </p:sp>
      <p:sp>
        <p:nvSpPr>
          <p:cNvPr id="8" name="Tijdelijke aanduiding voor tekst 7">
            <a:extLst>
              <a:ext uri="{FF2B5EF4-FFF2-40B4-BE49-F238E27FC236}">
                <a16:creationId xmlns:a16="http://schemas.microsoft.com/office/drawing/2014/main" id="{399DB5ED-E982-4248-8532-79666C293ECA}"/>
              </a:ext>
            </a:extLst>
          </p:cNvPr>
          <p:cNvSpPr>
            <a:spLocks noGrp="1"/>
          </p:cNvSpPr>
          <p:nvPr>
            <p:ph type="body" sz="quarter" idx="3"/>
          </p:nvPr>
        </p:nvSpPr>
        <p:spPr/>
        <p:txBody>
          <a:bodyPr/>
          <a:lstStyle/>
          <a:p>
            <a:endParaRPr lang="nl-NL" dirty="0"/>
          </a:p>
        </p:txBody>
      </p:sp>
      <p:pic>
        <p:nvPicPr>
          <p:cNvPr id="11" name="Tijdelijke aanduiding voor inhoud 10" descr="Afbeelding met schermafbeelding&#10;&#10;Automatisch gegenereerde beschrijving">
            <a:extLst>
              <a:ext uri="{FF2B5EF4-FFF2-40B4-BE49-F238E27FC236}">
                <a16:creationId xmlns:a16="http://schemas.microsoft.com/office/drawing/2014/main" id="{719BA8C3-EAE1-4B4F-9415-1275BB0D2A8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874323"/>
            <a:ext cx="5445125" cy="2641291"/>
          </a:xfrm>
        </p:spPr>
      </p:pic>
      <p:sp>
        <p:nvSpPr>
          <p:cNvPr id="3" name="Tijdelijke aanduiding voor voettekst 2">
            <a:extLst>
              <a:ext uri="{FF2B5EF4-FFF2-40B4-BE49-F238E27FC236}">
                <a16:creationId xmlns:a16="http://schemas.microsoft.com/office/drawing/2014/main" id="{6E66F173-EE97-4D3A-8F28-7C9F86E017D8}"/>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EF34B3F9-2D4C-4A0B-B962-6FC900122089}"/>
              </a:ext>
            </a:extLst>
          </p:cNvPr>
          <p:cNvSpPr>
            <a:spLocks noGrp="1"/>
          </p:cNvSpPr>
          <p:nvPr>
            <p:ph type="sldNum" sz="quarter" idx="12"/>
          </p:nvPr>
        </p:nvSpPr>
        <p:spPr/>
        <p:txBody>
          <a:bodyPr/>
          <a:lstStyle/>
          <a:p>
            <a:fld id="{89D4489B-098B-4FD8-BF1A-77B6DF63E8ED}" type="slidenum">
              <a:rPr lang="nl-BE" smtClean="0"/>
              <a:t>19</a:t>
            </a:fld>
            <a:endParaRPr lang="nl-BE"/>
          </a:p>
        </p:txBody>
      </p:sp>
      <p:sp>
        <p:nvSpPr>
          <p:cNvPr id="5" name="Titel 4">
            <a:extLst>
              <a:ext uri="{FF2B5EF4-FFF2-40B4-BE49-F238E27FC236}">
                <a16:creationId xmlns:a16="http://schemas.microsoft.com/office/drawing/2014/main" id="{40F9A6CE-B92F-4578-811C-275A9E947E6A}"/>
              </a:ext>
            </a:extLst>
          </p:cNvPr>
          <p:cNvSpPr>
            <a:spLocks noGrp="1"/>
          </p:cNvSpPr>
          <p:nvPr>
            <p:ph type="title"/>
          </p:nvPr>
        </p:nvSpPr>
        <p:spPr/>
        <p:txBody>
          <a:bodyPr/>
          <a:lstStyle/>
          <a:p>
            <a:r>
              <a:rPr lang="nl-BE" dirty="0"/>
              <a:t>Dashboard</a:t>
            </a:r>
            <a:endParaRPr lang="nl-NL" dirty="0"/>
          </a:p>
        </p:txBody>
      </p:sp>
    </p:spTree>
    <p:extLst>
      <p:ext uri="{BB962C8B-B14F-4D97-AF65-F5344CB8AC3E}">
        <p14:creationId xmlns:p14="http://schemas.microsoft.com/office/powerpoint/2010/main" val="99234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02FBB88B-0BFA-4840-8674-10492DA38899}"/>
              </a:ext>
            </a:extLst>
          </p:cNvPr>
          <p:cNvSpPr>
            <a:spLocks noGrp="1"/>
          </p:cNvSpPr>
          <p:nvPr>
            <p:ph idx="1"/>
          </p:nvPr>
        </p:nvSpPr>
        <p:spPr/>
        <p:txBody>
          <a:bodyPr>
            <a:normAutofit fontScale="70000" lnSpcReduction="20000"/>
          </a:bodyPr>
          <a:lstStyle/>
          <a:p>
            <a:r>
              <a:rPr lang="en-GB" dirty="0"/>
              <a:t>Introduction</a:t>
            </a:r>
          </a:p>
          <a:p>
            <a:r>
              <a:rPr lang="en-GB" dirty="0"/>
              <a:t>System architecture</a:t>
            </a:r>
          </a:p>
          <a:p>
            <a:r>
              <a:rPr lang="en-GB" dirty="0"/>
              <a:t>Power management</a:t>
            </a:r>
          </a:p>
          <a:p>
            <a:r>
              <a:rPr lang="en-GB" dirty="0"/>
              <a:t>Microcontroller</a:t>
            </a:r>
          </a:p>
          <a:p>
            <a:r>
              <a:rPr lang="en-GB" dirty="0"/>
              <a:t>Main PCB</a:t>
            </a:r>
          </a:p>
          <a:p>
            <a:r>
              <a:rPr lang="en-GB" dirty="0"/>
              <a:t>Sensor design</a:t>
            </a:r>
          </a:p>
          <a:p>
            <a:r>
              <a:rPr lang="en-GB" dirty="0"/>
              <a:t>Housing design</a:t>
            </a:r>
          </a:p>
          <a:p>
            <a:r>
              <a:rPr lang="en-GB" dirty="0"/>
              <a:t>Wi-Fi communication</a:t>
            </a:r>
          </a:p>
          <a:p>
            <a:r>
              <a:rPr lang="en-GB" dirty="0"/>
              <a:t>Software design</a:t>
            </a:r>
          </a:p>
          <a:p>
            <a:r>
              <a:rPr lang="en-GB" dirty="0"/>
              <a:t>Power consumption</a:t>
            </a:r>
          </a:p>
          <a:p>
            <a:r>
              <a:rPr lang="en-GB" dirty="0"/>
              <a:t>Dashboard</a:t>
            </a:r>
          </a:p>
          <a:p>
            <a:r>
              <a:rPr lang="en-GB" dirty="0"/>
              <a:t>Validation and testing</a:t>
            </a:r>
          </a:p>
          <a:p>
            <a:r>
              <a:rPr lang="en-GB" dirty="0"/>
              <a:t>Demo</a:t>
            </a:r>
          </a:p>
          <a:p>
            <a:endParaRPr lang="en-GB" dirty="0"/>
          </a:p>
          <a:p>
            <a:endParaRPr lang="nl-NL" dirty="0"/>
          </a:p>
        </p:txBody>
      </p:sp>
      <p:sp>
        <p:nvSpPr>
          <p:cNvPr id="2" name="Titel 1">
            <a:extLst>
              <a:ext uri="{FF2B5EF4-FFF2-40B4-BE49-F238E27FC236}">
                <a16:creationId xmlns:a16="http://schemas.microsoft.com/office/drawing/2014/main" id="{B61D15E7-BCD3-43DB-86DC-E72D5CB20F75}"/>
              </a:ext>
            </a:extLst>
          </p:cNvPr>
          <p:cNvSpPr>
            <a:spLocks noGrp="1"/>
          </p:cNvSpPr>
          <p:nvPr>
            <p:ph type="title"/>
          </p:nvPr>
        </p:nvSpPr>
        <p:spPr/>
        <p:txBody>
          <a:bodyPr/>
          <a:lstStyle/>
          <a:p>
            <a:r>
              <a:rPr lang="nl-NL" dirty="0"/>
              <a:t>Index</a:t>
            </a:r>
            <a:endParaRPr lang="nl-BE" dirty="0"/>
          </a:p>
        </p:txBody>
      </p:sp>
    </p:spTree>
    <p:extLst>
      <p:ext uri="{BB962C8B-B14F-4D97-AF65-F5344CB8AC3E}">
        <p14:creationId xmlns:p14="http://schemas.microsoft.com/office/powerpoint/2010/main" val="4017194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BEA6B0B4-2F2C-4BE6-A6DB-598E52D4548B}"/>
              </a:ext>
            </a:extLst>
          </p:cNvPr>
          <p:cNvSpPr>
            <a:spLocks noGrp="1"/>
          </p:cNvSpPr>
          <p:nvPr>
            <p:ph type="body" idx="1"/>
          </p:nvPr>
        </p:nvSpPr>
        <p:spPr/>
        <p:txBody>
          <a:bodyPr/>
          <a:lstStyle/>
          <a:p>
            <a:r>
              <a:rPr lang="nl-NL" dirty="0" err="1"/>
              <a:t>Frontend</a:t>
            </a:r>
            <a:endParaRPr lang="nl-NL" dirty="0"/>
          </a:p>
        </p:txBody>
      </p:sp>
      <p:sp>
        <p:nvSpPr>
          <p:cNvPr id="7" name="Tijdelijke aanduiding voor inhoud 6">
            <a:extLst>
              <a:ext uri="{FF2B5EF4-FFF2-40B4-BE49-F238E27FC236}">
                <a16:creationId xmlns:a16="http://schemas.microsoft.com/office/drawing/2014/main" id="{8B827842-2A48-4E70-9818-A966D14D19D5}"/>
              </a:ext>
            </a:extLst>
          </p:cNvPr>
          <p:cNvSpPr>
            <a:spLocks noGrp="1"/>
          </p:cNvSpPr>
          <p:nvPr>
            <p:ph sz="half" idx="2"/>
          </p:nvPr>
        </p:nvSpPr>
        <p:spPr/>
        <p:txBody>
          <a:bodyPr/>
          <a:lstStyle/>
          <a:p>
            <a:r>
              <a:rPr lang="nl-NL" dirty="0"/>
              <a:t>Website</a:t>
            </a:r>
          </a:p>
          <a:p>
            <a:r>
              <a:rPr lang="nl-NL" dirty="0"/>
              <a:t>2 different types of pages</a:t>
            </a:r>
          </a:p>
          <a:p>
            <a:pPr lvl="1"/>
            <a:r>
              <a:rPr lang="nl-NL" dirty="0" err="1"/>
              <a:t>Overview</a:t>
            </a:r>
            <a:endParaRPr lang="nl-NL" dirty="0"/>
          </a:p>
          <a:p>
            <a:pPr lvl="1"/>
            <a:r>
              <a:rPr lang="nl-NL" dirty="0" err="1"/>
              <a:t>Heatmap</a:t>
            </a:r>
            <a:endParaRPr lang="nl-NL" dirty="0"/>
          </a:p>
          <a:p>
            <a:pPr marL="0" indent="0">
              <a:buNone/>
            </a:pPr>
            <a:endParaRPr lang="nl-NL" dirty="0"/>
          </a:p>
        </p:txBody>
      </p:sp>
      <p:sp>
        <p:nvSpPr>
          <p:cNvPr id="8" name="Tijdelijke aanduiding voor tekst 7">
            <a:extLst>
              <a:ext uri="{FF2B5EF4-FFF2-40B4-BE49-F238E27FC236}">
                <a16:creationId xmlns:a16="http://schemas.microsoft.com/office/drawing/2014/main" id="{399DB5ED-E982-4248-8532-79666C293ECA}"/>
              </a:ext>
            </a:extLst>
          </p:cNvPr>
          <p:cNvSpPr>
            <a:spLocks noGrp="1"/>
          </p:cNvSpPr>
          <p:nvPr>
            <p:ph type="body" sz="quarter" idx="3"/>
          </p:nvPr>
        </p:nvSpPr>
        <p:spPr/>
        <p:txBody>
          <a:bodyPr/>
          <a:lstStyle/>
          <a:p>
            <a:endParaRPr lang="nl-NL" dirty="0"/>
          </a:p>
        </p:txBody>
      </p:sp>
      <p:sp>
        <p:nvSpPr>
          <p:cNvPr id="3" name="Tijdelijke aanduiding voor voettekst 2">
            <a:extLst>
              <a:ext uri="{FF2B5EF4-FFF2-40B4-BE49-F238E27FC236}">
                <a16:creationId xmlns:a16="http://schemas.microsoft.com/office/drawing/2014/main" id="{6E66F173-EE97-4D3A-8F28-7C9F86E017D8}"/>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EF34B3F9-2D4C-4A0B-B962-6FC900122089}"/>
              </a:ext>
            </a:extLst>
          </p:cNvPr>
          <p:cNvSpPr>
            <a:spLocks noGrp="1"/>
          </p:cNvSpPr>
          <p:nvPr>
            <p:ph type="sldNum" sz="quarter" idx="12"/>
          </p:nvPr>
        </p:nvSpPr>
        <p:spPr/>
        <p:txBody>
          <a:bodyPr/>
          <a:lstStyle/>
          <a:p>
            <a:fld id="{89D4489B-098B-4FD8-BF1A-77B6DF63E8ED}" type="slidenum">
              <a:rPr lang="nl-BE" smtClean="0"/>
              <a:t>20</a:t>
            </a:fld>
            <a:endParaRPr lang="nl-BE"/>
          </a:p>
        </p:txBody>
      </p:sp>
      <p:sp>
        <p:nvSpPr>
          <p:cNvPr id="5" name="Titel 4">
            <a:extLst>
              <a:ext uri="{FF2B5EF4-FFF2-40B4-BE49-F238E27FC236}">
                <a16:creationId xmlns:a16="http://schemas.microsoft.com/office/drawing/2014/main" id="{40F9A6CE-B92F-4578-811C-275A9E947E6A}"/>
              </a:ext>
            </a:extLst>
          </p:cNvPr>
          <p:cNvSpPr>
            <a:spLocks noGrp="1"/>
          </p:cNvSpPr>
          <p:nvPr>
            <p:ph type="title"/>
          </p:nvPr>
        </p:nvSpPr>
        <p:spPr/>
        <p:txBody>
          <a:bodyPr/>
          <a:lstStyle/>
          <a:p>
            <a:r>
              <a:rPr lang="nl-BE" dirty="0"/>
              <a:t>Dashboard</a:t>
            </a:r>
            <a:endParaRPr lang="nl-NL" dirty="0"/>
          </a:p>
        </p:txBody>
      </p:sp>
      <p:pic>
        <p:nvPicPr>
          <p:cNvPr id="12" name="Tijdelijke aanduiding voor inhoud 11">
            <a:extLst>
              <a:ext uri="{FF2B5EF4-FFF2-40B4-BE49-F238E27FC236}">
                <a16:creationId xmlns:a16="http://schemas.microsoft.com/office/drawing/2014/main" id="{B870CA09-B2D1-4577-A964-D789F9AE7A8F}"/>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3846" r="13087"/>
          <a:stretch/>
        </p:blipFill>
        <p:spPr>
          <a:xfrm>
            <a:off x="6172200" y="1524921"/>
            <a:ext cx="5445000" cy="4191761"/>
          </a:xfrm>
        </p:spPr>
      </p:pic>
    </p:spTree>
    <p:extLst>
      <p:ext uri="{BB962C8B-B14F-4D97-AF65-F5344CB8AC3E}">
        <p14:creationId xmlns:p14="http://schemas.microsoft.com/office/powerpoint/2010/main" val="3550948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11EC94D-DECE-42C7-81A4-FAB598233A7C}"/>
              </a:ext>
            </a:extLst>
          </p:cNvPr>
          <p:cNvSpPr>
            <a:spLocks noGrp="1"/>
          </p:cNvSpPr>
          <p:nvPr>
            <p:ph type="body" idx="1"/>
          </p:nvPr>
        </p:nvSpPr>
        <p:spPr/>
        <p:txBody>
          <a:bodyPr/>
          <a:lstStyle/>
          <a:p>
            <a:r>
              <a:rPr lang="de-LI" dirty="0"/>
              <a:t>Equipment:</a:t>
            </a:r>
            <a:endParaRPr lang="nl-BE" dirty="0"/>
          </a:p>
        </p:txBody>
      </p:sp>
      <p:sp>
        <p:nvSpPr>
          <p:cNvPr id="3" name="Tijdelijke aanduiding voor inhoud 2">
            <a:extLst>
              <a:ext uri="{FF2B5EF4-FFF2-40B4-BE49-F238E27FC236}">
                <a16:creationId xmlns:a16="http://schemas.microsoft.com/office/drawing/2014/main" id="{EAC8D02A-29BB-43B7-AB28-5AEE8D51A966}"/>
              </a:ext>
            </a:extLst>
          </p:cNvPr>
          <p:cNvSpPr>
            <a:spLocks noGrp="1"/>
          </p:cNvSpPr>
          <p:nvPr>
            <p:ph sz="half" idx="2"/>
          </p:nvPr>
        </p:nvSpPr>
        <p:spPr/>
        <p:txBody>
          <a:bodyPr/>
          <a:lstStyle/>
          <a:p>
            <a:r>
              <a:rPr lang="de-LI" dirty="0"/>
              <a:t>ESP32-DEVKitC</a:t>
            </a:r>
          </a:p>
          <a:p>
            <a:r>
              <a:rPr lang="de-LI" dirty="0"/>
              <a:t>AMG8833</a:t>
            </a:r>
            <a:r>
              <a:rPr lang="nl-BE" dirty="0"/>
              <a:t> break-out board</a:t>
            </a:r>
          </a:p>
          <a:p>
            <a:r>
              <a:rPr lang="nl-BE" dirty="0"/>
              <a:t>CCS811 break-out board</a:t>
            </a:r>
          </a:p>
          <a:p>
            <a:r>
              <a:rPr lang="en-GB" dirty="0"/>
              <a:t>Raspberry Pi to host the server, database and website</a:t>
            </a:r>
          </a:p>
          <a:p>
            <a:endParaRPr lang="nl-BE" dirty="0"/>
          </a:p>
          <a:p>
            <a:endParaRPr lang="de-LI" dirty="0"/>
          </a:p>
        </p:txBody>
      </p:sp>
      <p:sp>
        <p:nvSpPr>
          <p:cNvPr id="6" name="Tijdelijke aanduiding voor voettekst 5">
            <a:extLst>
              <a:ext uri="{FF2B5EF4-FFF2-40B4-BE49-F238E27FC236}">
                <a16:creationId xmlns:a16="http://schemas.microsoft.com/office/drawing/2014/main" id="{A04E6F99-2CB3-4F65-B6E8-2A3A4AE04D95}"/>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566B3E9-4F71-4159-89D9-6A65A83780BE}"/>
              </a:ext>
            </a:extLst>
          </p:cNvPr>
          <p:cNvSpPr>
            <a:spLocks noGrp="1"/>
          </p:cNvSpPr>
          <p:nvPr>
            <p:ph type="sldNum" sz="quarter" idx="12"/>
          </p:nvPr>
        </p:nvSpPr>
        <p:spPr/>
        <p:txBody>
          <a:bodyPr/>
          <a:lstStyle/>
          <a:p>
            <a:fld id="{89D4489B-098B-4FD8-BF1A-77B6DF63E8ED}" type="slidenum">
              <a:rPr lang="nl-BE" smtClean="0"/>
              <a:t>21</a:t>
            </a:fld>
            <a:endParaRPr lang="nl-BE"/>
          </a:p>
        </p:txBody>
      </p:sp>
      <p:sp>
        <p:nvSpPr>
          <p:cNvPr id="8" name="Titel 7">
            <a:extLst>
              <a:ext uri="{FF2B5EF4-FFF2-40B4-BE49-F238E27FC236}">
                <a16:creationId xmlns:a16="http://schemas.microsoft.com/office/drawing/2014/main" id="{AC88535E-9AE3-4F54-BA84-B1894345BBA1}"/>
              </a:ext>
            </a:extLst>
          </p:cNvPr>
          <p:cNvSpPr>
            <a:spLocks noGrp="1"/>
          </p:cNvSpPr>
          <p:nvPr>
            <p:ph type="title"/>
          </p:nvPr>
        </p:nvSpPr>
        <p:spPr/>
        <p:txBody>
          <a:bodyPr/>
          <a:lstStyle/>
          <a:p>
            <a:r>
              <a:rPr lang="en-GB" dirty="0"/>
              <a:t>Validation and testing</a:t>
            </a:r>
          </a:p>
        </p:txBody>
      </p:sp>
    </p:spTree>
    <p:extLst>
      <p:ext uri="{BB962C8B-B14F-4D97-AF65-F5344CB8AC3E}">
        <p14:creationId xmlns:p14="http://schemas.microsoft.com/office/powerpoint/2010/main" val="292008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81D9DB7-49A4-4658-BB2A-3ABB667CDF81}"/>
              </a:ext>
            </a:extLst>
          </p:cNvPr>
          <p:cNvSpPr>
            <a:spLocks noGrp="1"/>
          </p:cNvSpPr>
          <p:nvPr>
            <p:ph type="body" idx="1"/>
          </p:nvPr>
        </p:nvSpPr>
        <p:spPr/>
        <p:txBody>
          <a:bodyPr/>
          <a:lstStyle/>
          <a:p>
            <a:r>
              <a:rPr lang="en-GB" dirty="0"/>
              <a:t>Successfully validated:</a:t>
            </a:r>
          </a:p>
        </p:txBody>
      </p:sp>
      <p:sp>
        <p:nvSpPr>
          <p:cNvPr id="3" name="Tijdelijke aanduiding voor inhoud 2">
            <a:extLst>
              <a:ext uri="{FF2B5EF4-FFF2-40B4-BE49-F238E27FC236}">
                <a16:creationId xmlns:a16="http://schemas.microsoft.com/office/drawing/2014/main" id="{E4AF4A30-1E8D-4598-A818-315B49976CE2}"/>
              </a:ext>
            </a:extLst>
          </p:cNvPr>
          <p:cNvSpPr>
            <a:spLocks noGrp="1"/>
          </p:cNvSpPr>
          <p:nvPr>
            <p:ph sz="half" idx="2"/>
          </p:nvPr>
        </p:nvSpPr>
        <p:spPr/>
        <p:txBody>
          <a:bodyPr/>
          <a:lstStyle/>
          <a:p>
            <a:r>
              <a:rPr lang="de-LI" dirty="0"/>
              <a:t>Software</a:t>
            </a:r>
          </a:p>
          <a:p>
            <a:r>
              <a:rPr lang="de-LI" dirty="0"/>
              <a:t>AMG8833</a:t>
            </a:r>
          </a:p>
          <a:p>
            <a:r>
              <a:rPr lang="de-LI" dirty="0"/>
              <a:t>CCS811</a:t>
            </a:r>
          </a:p>
          <a:p>
            <a:endParaRPr lang="nl-BE" dirty="0"/>
          </a:p>
        </p:txBody>
      </p:sp>
      <p:sp>
        <p:nvSpPr>
          <p:cNvPr id="4" name="Tijdelijke aanduiding voor tekst 3">
            <a:extLst>
              <a:ext uri="{FF2B5EF4-FFF2-40B4-BE49-F238E27FC236}">
                <a16:creationId xmlns:a16="http://schemas.microsoft.com/office/drawing/2014/main" id="{4E40649A-2189-466D-B11C-50E720F21C5D}"/>
              </a:ext>
            </a:extLst>
          </p:cNvPr>
          <p:cNvSpPr>
            <a:spLocks noGrp="1"/>
          </p:cNvSpPr>
          <p:nvPr>
            <p:ph type="body" sz="quarter" idx="3"/>
          </p:nvPr>
        </p:nvSpPr>
        <p:spPr/>
        <p:txBody>
          <a:bodyPr/>
          <a:lstStyle/>
          <a:p>
            <a:r>
              <a:rPr lang="en-GB" dirty="0"/>
              <a:t>To validate:</a:t>
            </a:r>
          </a:p>
        </p:txBody>
      </p:sp>
      <p:sp>
        <p:nvSpPr>
          <p:cNvPr id="5" name="Tijdelijke aanduiding voor inhoud 4">
            <a:extLst>
              <a:ext uri="{FF2B5EF4-FFF2-40B4-BE49-F238E27FC236}">
                <a16:creationId xmlns:a16="http://schemas.microsoft.com/office/drawing/2014/main" id="{28558A0F-DC5D-440D-966D-A9EBFF2164CB}"/>
              </a:ext>
            </a:extLst>
          </p:cNvPr>
          <p:cNvSpPr>
            <a:spLocks noGrp="1"/>
          </p:cNvSpPr>
          <p:nvPr>
            <p:ph sz="quarter" idx="4"/>
          </p:nvPr>
        </p:nvSpPr>
        <p:spPr/>
        <p:txBody>
          <a:bodyPr/>
          <a:lstStyle/>
          <a:p>
            <a:r>
              <a:rPr lang="en-GB" dirty="0"/>
              <a:t>Hardware: power management, load switches, sensor board, ESP32 board</a:t>
            </a:r>
          </a:p>
        </p:txBody>
      </p:sp>
      <p:sp>
        <p:nvSpPr>
          <p:cNvPr id="6" name="Tijdelijke aanduiding voor voettekst 5">
            <a:extLst>
              <a:ext uri="{FF2B5EF4-FFF2-40B4-BE49-F238E27FC236}">
                <a16:creationId xmlns:a16="http://schemas.microsoft.com/office/drawing/2014/main" id="{25E84880-E2DF-426D-89B3-3E24D5DBEC9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77445341-F168-44B2-8CBB-B3D6FD9F6E00}"/>
              </a:ext>
            </a:extLst>
          </p:cNvPr>
          <p:cNvSpPr>
            <a:spLocks noGrp="1"/>
          </p:cNvSpPr>
          <p:nvPr>
            <p:ph type="sldNum" sz="quarter" idx="12"/>
          </p:nvPr>
        </p:nvSpPr>
        <p:spPr/>
        <p:txBody>
          <a:bodyPr/>
          <a:lstStyle/>
          <a:p>
            <a:fld id="{89D4489B-098B-4FD8-BF1A-77B6DF63E8ED}" type="slidenum">
              <a:rPr lang="nl-BE" smtClean="0"/>
              <a:t>22</a:t>
            </a:fld>
            <a:endParaRPr lang="nl-BE"/>
          </a:p>
        </p:txBody>
      </p:sp>
      <p:sp>
        <p:nvSpPr>
          <p:cNvPr id="8" name="Titel 7">
            <a:extLst>
              <a:ext uri="{FF2B5EF4-FFF2-40B4-BE49-F238E27FC236}">
                <a16:creationId xmlns:a16="http://schemas.microsoft.com/office/drawing/2014/main" id="{7D392AAC-67E6-43B2-8E71-DE1467136EC6}"/>
              </a:ext>
            </a:extLst>
          </p:cNvPr>
          <p:cNvSpPr>
            <a:spLocks noGrp="1"/>
          </p:cNvSpPr>
          <p:nvPr>
            <p:ph type="title"/>
          </p:nvPr>
        </p:nvSpPr>
        <p:spPr/>
        <p:txBody>
          <a:bodyPr/>
          <a:lstStyle/>
          <a:p>
            <a:r>
              <a:rPr lang="en-GB" dirty="0"/>
              <a:t>Validation and testing</a:t>
            </a:r>
            <a:endParaRPr lang="nl-BE" dirty="0"/>
          </a:p>
        </p:txBody>
      </p:sp>
      <p:sp>
        <p:nvSpPr>
          <p:cNvPr id="9" name="Rechteraccolade 8">
            <a:extLst>
              <a:ext uri="{FF2B5EF4-FFF2-40B4-BE49-F238E27FC236}">
                <a16:creationId xmlns:a16="http://schemas.microsoft.com/office/drawing/2014/main" id="{11329D94-FB38-4984-BD28-9C8CDBBAD309}"/>
              </a:ext>
            </a:extLst>
          </p:cNvPr>
          <p:cNvSpPr/>
          <p:nvPr/>
        </p:nvSpPr>
        <p:spPr>
          <a:xfrm>
            <a:off x="2299855" y="2401455"/>
            <a:ext cx="314036" cy="1256145"/>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0" name="Tekstvak 9">
            <a:extLst>
              <a:ext uri="{FF2B5EF4-FFF2-40B4-BE49-F238E27FC236}">
                <a16:creationId xmlns:a16="http://schemas.microsoft.com/office/drawing/2014/main" id="{02189CBB-7B87-4E7C-99F1-D2FBD43FD65C}"/>
              </a:ext>
            </a:extLst>
          </p:cNvPr>
          <p:cNvSpPr txBox="1"/>
          <p:nvPr/>
        </p:nvSpPr>
        <p:spPr>
          <a:xfrm>
            <a:off x="2788516" y="2890982"/>
            <a:ext cx="1893456" cy="646331"/>
          </a:xfrm>
          <a:prstGeom prst="rect">
            <a:avLst/>
          </a:prstGeom>
          <a:noFill/>
        </p:spPr>
        <p:txBody>
          <a:bodyPr wrap="square" rtlCol="0">
            <a:spAutoFit/>
          </a:bodyPr>
          <a:lstStyle/>
          <a:p>
            <a:r>
              <a:rPr lang="en-GB" dirty="0"/>
              <a:t>=&gt; Software is fully functional</a:t>
            </a:r>
          </a:p>
        </p:txBody>
      </p:sp>
    </p:spTree>
    <p:extLst>
      <p:ext uri="{BB962C8B-B14F-4D97-AF65-F5344CB8AC3E}">
        <p14:creationId xmlns:p14="http://schemas.microsoft.com/office/powerpoint/2010/main" val="4042698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sycafeteriaDemo">
            <a:hlinkClick r:id="" action="ppaction://media"/>
            <a:extLst>
              <a:ext uri="{FF2B5EF4-FFF2-40B4-BE49-F238E27FC236}">
                <a16:creationId xmlns:a16="http://schemas.microsoft.com/office/drawing/2014/main" id="{E82F018B-DDD5-4DBA-807B-3198D3EC11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48889" y="1085698"/>
            <a:ext cx="9369421" cy="5270417"/>
          </a:xfrm>
        </p:spPr>
      </p:pic>
      <p:sp>
        <p:nvSpPr>
          <p:cNvPr id="3" name="Tijdelijke aanduiding voor voettekst 2">
            <a:extLst>
              <a:ext uri="{FF2B5EF4-FFF2-40B4-BE49-F238E27FC236}">
                <a16:creationId xmlns:a16="http://schemas.microsoft.com/office/drawing/2014/main" id="{9B0BD01A-716F-4880-8490-FBAAD0BF4D2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0CA5F3E2-6F04-49F7-926D-69DE0BCE3D36}"/>
              </a:ext>
            </a:extLst>
          </p:cNvPr>
          <p:cNvSpPr>
            <a:spLocks noGrp="1"/>
          </p:cNvSpPr>
          <p:nvPr>
            <p:ph type="sldNum" sz="quarter" idx="12"/>
          </p:nvPr>
        </p:nvSpPr>
        <p:spPr/>
        <p:txBody>
          <a:bodyPr/>
          <a:lstStyle/>
          <a:p>
            <a:fld id="{89D4489B-098B-4FD8-BF1A-77B6DF63E8ED}" type="slidenum">
              <a:rPr lang="nl-BE" smtClean="0"/>
              <a:t>23</a:t>
            </a:fld>
            <a:endParaRPr lang="nl-BE"/>
          </a:p>
        </p:txBody>
      </p:sp>
      <p:sp>
        <p:nvSpPr>
          <p:cNvPr id="5" name="Titel 4">
            <a:extLst>
              <a:ext uri="{FF2B5EF4-FFF2-40B4-BE49-F238E27FC236}">
                <a16:creationId xmlns:a16="http://schemas.microsoft.com/office/drawing/2014/main" id="{3696EE4C-806B-4B92-A609-7532A7534807}"/>
              </a:ext>
            </a:extLst>
          </p:cNvPr>
          <p:cNvSpPr>
            <a:spLocks noGrp="1"/>
          </p:cNvSpPr>
          <p:nvPr>
            <p:ph type="title"/>
          </p:nvPr>
        </p:nvSpPr>
        <p:spPr/>
        <p:txBody>
          <a:bodyPr/>
          <a:lstStyle/>
          <a:p>
            <a:r>
              <a:rPr lang="nl-NL" dirty="0"/>
              <a:t>Demo</a:t>
            </a:r>
          </a:p>
        </p:txBody>
      </p:sp>
    </p:spTree>
    <p:extLst>
      <p:ext uri="{BB962C8B-B14F-4D97-AF65-F5344CB8AC3E}">
        <p14:creationId xmlns:p14="http://schemas.microsoft.com/office/powerpoint/2010/main" val="1288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6604C0A-87CA-4F99-B2DB-E46ADD4D6A0A}"/>
              </a:ext>
            </a:extLst>
          </p:cNvPr>
          <p:cNvSpPr>
            <a:spLocks noGrp="1"/>
          </p:cNvSpPr>
          <p:nvPr>
            <p:ph sz="half" idx="2"/>
          </p:nvPr>
        </p:nvSpPr>
        <p:spPr>
          <a:xfrm>
            <a:off x="492872" y="1656000"/>
            <a:ext cx="5421575" cy="3837658"/>
          </a:xfrm>
        </p:spPr>
        <p:txBody>
          <a:bodyPr/>
          <a:lstStyle/>
          <a:p>
            <a:r>
              <a:rPr lang="en-GB" dirty="0"/>
              <a:t>Despite corona fully functional end product</a:t>
            </a:r>
          </a:p>
          <a:p>
            <a:r>
              <a:rPr lang="en-GB" dirty="0"/>
              <a:t>Final test on developed hardware necessary </a:t>
            </a:r>
          </a:p>
          <a:p>
            <a:endParaRPr lang="en-GB" dirty="0"/>
          </a:p>
        </p:txBody>
      </p:sp>
      <p:sp>
        <p:nvSpPr>
          <p:cNvPr id="6" name="Tijdelijke aanduiding voor voettekst 5">
            <a:extLst>
              <a:ext uri="{FF2B5EF4-FFF2-40B4-BE49-F238E27FC236}">
                <a16:creationId xmlns:a16="http://schemas.microsoft.com/office/drawing/2014/main" id="{F97CFC7E-85FB-4E94-9F94-1CD43545E995}"/>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A3F83061-9665-4125-AC60-1329FD2A91AD}"/>
              </a:ext>
            </a:extLst>
          </p:cNvPr>
          <p:cNvSpPr>
            <a:spLocks noGrp="1"/>
          </p:cNvSpPr>
          <p:nvPr>
            <p:ph type="sldNum" sz="quarter" idx="12"/>
          </p:nvPr>
        </p:nvSpPr>
        <p:spPr/>
        <p:txBody>
          <a:bodyPr/>
          <a:lstStyle/>
          <a:p>
            <a:fld id="{89D4489B-098B-4FD8-BF1A-77B6DF63E8ED}" type="slidenum">
              <a:rPr lang="nl-BE" smtClean="0"/>
              <a:t>24</a:t>
            </a:fld>
            <a:endParaRPr lang="nl-BE"/>
          </a:p>
        </p:txBody>
      </p:sp>
      <p:sp>
        <p:nvSpPr>
          <p:cNvPr id="8" name="Titel 7">
            <a:extLst>
              <a:ext uri="{FF2B5EF4-FFF2-40B4-BE49-F238E27FC236}">
                <a16:creationId xmlns:a16="http://schemas.microsoft.com/office/drawing/2014/main" id="{6EE98087-5EED-42CD-B556-9986344FAC7E}"/>
              </a:ext>
            </a:extLst>
          </p:cNvPr>
          <p:cNvSpPr>
            <a:spLocks noGrp="1"/>
          </p:cNvSpPr>
          <p:nvPr>
            <p:ph type="title"/>
          </p:nvPr>
        </p:nvSpPr>
        <p:spPr/>
        <p:txBody>
          <a:bodyPr/>
          <a:lstStyle/>
          <a:p>
            <a:r>
              <a:rPr lang="en-GB" dirty="0"/>
              <a:t>Conclusion</a:t>
            </a:r>
          </a:p>
        </p:txBody>
      </p:sp>
      <p:pic>
        <p:nvPicPr>
          <p:cNvPr id="10" name="Afbeelding 9">
            <a:extLst>
              <a:ext uri="{FF2B5EF4-FFF2-40B4-BE49-F238E27FC236}">
                <a16:creationId xmlns:a16="http://schemas.microsoft.com/office/drawing/2014/main" id="{24117224-0ED7-4B98-A29B-A7B5B711BF2F}"/>
              </a:ext>
            </a:extLst>
          </p:cNvPr>
          <p:cNvPicPr>
            <a:picLocks noChangeAspect="1"/>
          </p:cNvPicPr>
          <p:nvPr/>
        </p:nvPicPr>
        <p:blipFill>
          <a:blip r:embed="rId3"/>
          <a:stretch>
            <a:fillRect/>
          </a:stretch>
        </p:blipFill>
        <p:spPr>
          <a:xfrm>
            <a:off x="6033600" y="1903845"/>
            <a:ext cx="5422772" cy="3050309"/>
          </a:xfrm>
          <a:prstGeom prst="rect">
            <a:avLst/>
          </a:prstGeom>
        </p:spPr>
      </p:pic>
    </p:spTree>
    <p:extLst>
      <p:ext uri="{BB962C8B-B14F-4D97-AF65-F5344CB8AC3E}">
        <p14:creationId xmlns:p14="http://schemas.microsoft.com/office/powerpoint/2010/main" val="50909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442119BF-6295-42E2-8E24-7BEBFFD83201}"/>
              </a:ext>
            </a:extLst>
          </p:cNvPr>
          <p:cNvPicPr>
            <a:picLocks noGrp="1" noChangeAspect="1"/>
          </p:cNvPicPr>
          <p:nvPr>
            <p:ph idx="1"/>
          </p:nvPr>
        </p:nvPicPr>
        <p:blipFill>
          <a:blip r:embed="rId3"/>
          <a:stretch>
            <a:fillRect/>
          </a:stretch>
        </p:blipFill>
        <p:spPr>
          <a:xfrm>
            <a:off x="576263" y="2158707"/>
            <a:ext cx="11041062" cy="3458162"/>
          </a:xfrm>
          <a:prstGeom prst="rect">
            <a:avLst/>
          </a:prstGeom>
        </p:spPr>
      </p:pic>
      <p:sp>
        <p:nvSpPr>
          <p:cNvPr id="3" name="Tijdelijke aanduiding voor voettekst 2">
            <a:extLst>
              <a:ext uri="{FF2B5EF4-FFF2-40B4-BE49-F238E27FC236}">
                <a16:creationId xmlns:a16="http://schemas.microsoft.com/office/drawing/2014/main" id="{6769EA9B-C9CE-4ADA-82CC-83FC2F4D6508}"/>
              </a:ext>
            </a:extLst>
          </p:cNvPr>
          <p:cNvSpPr>
            <a:spLocks noGrp="1"/>
          </p:cNvSpPr>
          <p:nvPr>
            <p:ph type="ftr" sz="quarter" idx="11"/>
          </p:nvPr>
        </p:nvSpPr>
        <p:spPr/>
        <p:txBody>
          <a:bodyPr/>
          <a:lstStyle/>
          <a:p>
            <a:endParaRPr lang="nl-BE" dirty="0"/>
          </a:p>
        </p:txBody>
      </p:sp>
      <p:sp>
        <p:nvSpPr>
          <p:cNvPr id="4" name="Tijdelijke aanduiding voor dianummer 3">
            <a:extLst>
              <a:ext uri="{FF2B5EF4-FFF2-40B4-BE49-F238E27FC236}">
                <a16:creationId xmlns:a16="http://schemas.microsoft.com/office/drawing/2014/main" id="{260BAA8A-B04E-4D8F-B400-E2FC3BDD2ECC}"/>
              </a:ext>
            </a:extLst>
          </p:cNvPr>
          <p:cNvSpPr>
            <a:spLocks noGrp="1"/>
          </p:cNvSpPr>
          <p:nvPr>
            <p:ph type="sldNum" sz="quarter" idx="12"/>
          </p:nvPr>
        </p:nvSpPr>
        <p:spPr/>
        <p:txBody>
          <a:bodyPr/>
          <a:lstStyle/>
          <a:p>
            <a:fld id="{89D4489B-098B-4FD8-BF1A-77B6DF63E8ED}" type="slidenum">
              <a:rPr lang="nl-BE" smtClean="0"/>
              <a:t>3</a:t>
            </a:fld>
            <a:endParaRPr lang="nl-BE"/>
          </a:p>
        </p:txBody>
      </p:sp>
      <p:sp>
        <p:nvSpPr>
          <p:cNvPr id="5" name="Titel 4">
            <a:extLst>
              <a:ext uri="{FF2B5EF4-FFF2-40B4-BE49-F238E27FC236}">
                <a16:creationId xmlns:a16="http://schemas.microsoft.com/office/drawing/2014/main" id="{D1A167F2-4DA8-414B-86F9-BFA9AF922429}"/>
              </a:ext>
            </a:extLst>
          </p:cNvPr>
          <p:cNvSpPr>
            <a:spLocks noGrp="1"/>
          </p:cNvSpPr>
          <p:nvPr>
            <p:ph type="title"/>
          </p:nvPr>
        </p:nvSpPr>
        <p:spPr/>
        <p:txBody>
          <a:bodyPr>
            <a:normAutofit/>
          </a:bodyPr>
          <a:lstStyle/>
          <a:p>
            <a:r>
              <a:rPr lang="en-GB" dirty="0"/>
              <a:t>Introduction</a:t>
            </a:r>
            <a:endParaRPr lang="nl-BE" dirty="0"/>
          </a:p>
        </p:txBody>
      </p:sp>
    </p:spTree>
    <p:extLst>
      <p:ext uri="{BB962C8B-B14F-4D97-AF65-F5344CB8AC3E}">
        <p14:creationId xmlns:p14="http://schemas.microsoft.com/office/powerpoint/2010/main" val="2598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65FF5BF-5CB5-44C3-9496-F7B1D77951A3}"/>
              </a:ext>
            </a:extLst>
          </p:cNvPr>
          <p:cNvSpPr>
            <a:spLocks noGrp="1"/>
          </p:cNvSpPr>
          <p:nvPr>
            <p:ph idx="1"/>
          </p:nvPr>
        </p:nvSpPr>
        <p:spPr/>
        <p:txBody>
          <a:bodyPr/>
          <a:lstStyle/>
          <a:p>
            <a:r>
              <a:rPr lang="en-US" dirty="0"/>
              <a:t>Energy provision for 1 semester (4-5 months)</a:t>
            </a:r>
          </a:p>
          <a:p>
            <a:r>
              <a:rPr lang="en-US" dirty="0"/>
              <a:t>Must be rechargeable</a:t>
            </a:r>
          </a:p>
          <a:p>
            <a:r>
              <a:rPr lang="en-US" dirty="0"/>
              <a:t>Light weight: ~300 g</a:t>
            </a:r>
          </a:p>
          <a:p>
            <a:r>
              <a:rPr lang="en-US" dirty="0"/>
              <a:t>Measure new data every 10 minutes</a:t>
            </a:r>
          </a:p>
          <a:p>
            <a:r>
              <a:rPr lang="en-US" dirty="0"/>
              <a:t>Send the data website every hour (</a:t>
            </a:r>
            <a:r>
              <a:rPr lang="nl-NL" dirty="0" err="1"/>
              <a:t>depending</a:t>
            </a:r>
            <a:r>
              <a:rPr lang="nl-NL" dirty="0"/>
              <a:t> on changes in data</a:t>
            </a:r>
            <a:r>
              <a:rPr lang="nl-BE" dirty="0"/>
              <a:t>)</a:t>
            </a:r>
          </a:p>
        </p:txBody>
      </p:sp>
      <p:sp>
        <p:nvSpPr>
          <p:cNvPr id="3" name="Tijdelijke aanduiding voor voettekst 2">
            <a:extLst>
              <a:ext uri="{FF2B5EF4-FFF2-40B4-BE49-F238E27FC236}">
                <a16:creationId xmlns:a16="http://schemas.microsoft.com/office/drawing/2014/main" id="{AFE0F2F4-8823-4C99-B8E5-0D8F3CC35C8C}"/>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1169398-CBA2-4C35-835F-8C21BB7C1ECD}"/>
              </a:ext>
            </a:extLst>
          </p:cNvPr>
          <p:cNvSpPr>
            <a:spLocks noGrp="1"/>
          </p:cNvSpPr>
          <p:nvPr>
            <p:ph type="sldNum" sz="quarter" idx="12"/>
          </p:nvPr>
        </p:nvSpPr>
        <p:spPr/>
        <p:txBody>
          <a:bodyPr/>
          <a:lstStyle/>
          <a:p>
            <a:fld id="{89D4489B-098B-4FD8-BF1A-77B6DF63E8ED}" type="slidenum">
              <a:rPr lang="nl-BE" smtClean="0"/>
              <a:t>4</a:t>
            </a:fld>
            <a:endParaRPr lang="nl-BE"/>
          </a:p>
        </p:txBody>
      </p:sp>
      <p:sp>
        <p:nvSpPr>
          <p:cNvPr id="5" name="Titel 4">
            <a:extLst>
              <a:ext uri="{FF2B5EF4-FFF2-40B4-BE49-F238E27FC236}">
                <a16:creationId xmlns:a16="http://schemas.microsoft.com/office/drawing/2014/main" id="{A4FAE95D-F633-4B9F-B6CD-957E5C82F167}"/>
              </a:ext>
            </a:extLst>
          </p:cNvPr>
          <p:cNvSpPr>
            <a:spLocks noGrp="1"/>
          </p:cNvSpPr>
          <p:nvPr>
            <p:ph type="title"/>
          </p:nvPr>
        </p:nvSpPr>
        <p:spPr/>
        <p:txBody>
          <a:bodyPr/>
          <a:lstStyle/>
          <a:p>
            <a:r>
              <a:rPr lang="nl-NL" dirty="0" err="1"/>
              <a:t>Specifications</a:t>
            </a:r>
            <a:r>
              <a:rPr lang="nl-NL" dirty="0"/>
              <a:t> (</a:t>
            </a:r>
            <a:r>
              <a:rPr lang="nl-NL" dirty="0" err="1"/>
              <a:t>only</a:t>
            </a:r>
            <a:r>
              <a:rPr lang="nl-NL" dirty="0"/>
              <a:t> a few/most important)</a:t>
            </a:r>
            <a:endParaRPr lang="nl-BE" dirty="0"/>
          </a:p>
        </p:txBody>
      </p:sp>
    </p:spTree>
    <p:extLst>
      <p:ext uri="{BB962C8B-B14F-4D97-AF65-F5344CB8AC3E}">
        <p14:creationId xmlns:p14="http://schemas.microsoft.com/office/powerpoint/2010/main" val="11308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38AB0BC7-85CC-4F2B-B5B3-059F06FA8F5A}"/>
              </a:ext>
            </a:extLst>
          </p:cNvPr>
          <p:cNvPicPr>
            <a:picLocks noGrp="1" noChangeAspect="1"/>
          </p:cNvPicPr>
          <p:nvPr>
            <p:ph idx="1"/>
          </p:nvPr>
        </p:nvPicPr>
        <p:blipFill>
          <a:blip r:embed="rId3"/>
          <a:stretch>
            <a:fillRect/>
          </a:stretch>
        </p:blipFill>
        <p:spPr>
          <a:xfrm>
            <a:off x="3469128" y="1368000"/>
            <a:ext cx="5128944" cy="4706229"/>
          </a:xfrm>
          <a:prstGeom prst="rect">
            <a:avLst/>
          </a:prstGeom>
        </p:spPr>
      </p:pic>
      <p:sp>
        <p:nvSpPr>
          <p:cNvPr id="3" name="Tijdelijke aanduiding voor voettekst 2">
            <a:extLst>
              <a:ext uri="{FF2B5EF4-FFF2-40B4-BE49-F238E27FC236}">
                <a16:creationId xmlns:a16="http://schemas.microsoft.com/office/drawing/2014/main" id="{9F5FFB88-5715-4E13-9A44-D017E7A7DA6C}"/>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56A78B8B-578C-40E5-8B00-9DC2BBF747E6}"/>
              </a:ext>
            </a:extLst>
          </p:cNvPr>
          <p:cNvSpPr>
            <a:spLocks noGrp="1"/>
          </p:cNvSpPr>
          <p:nvPr>
            <p:ph type="sldNum" sz="quarter" idx="12"/>
          </p:nvPr>
        </p:nvSpPr>
        <p:spPr/>
        <p:txBody>
          <a:bodyPr/>
          <a:lstStyle/>
          <a:p>
            <a:fld id="{89D4489B-098B-4FD8-BF1A-77B6DF63E8ED}" type="slidenum">
              <a:rPr lang="nl-BE" smtClean="0"/>
              <a:t>5</a:t>
            </a:fld>
            <a:endParaRPr lang="nl-BE"/>
          </a:p>
        </p:txBody>
      </p:sp>
      <p:sp>
        <p:nvSpPr>
          <p:cNvPr id="5" name="Titel 4">
            <a:extLst>
              <a:ext uri="{FF2B5EF4-FFF2-40B4-BE49-F238E27FC236}">
                <a16:creationId xmlns:a16="http://schemas.microsoft.com/office/drawing/2014/main" id="{DEC77D26-BD7F-4EDF-80CD-A51EA7C94ABC}"/>
              </a:ext>
            </a:extLst>
          </p:cNvPr>
          <p:cNvSpPr>
            <a:spLocks noGrp="1"/>
          </p:cNvSpPr>
          <p:nvPr>
            <p:ph type="title"/>
          </p:nvPr>
        </p:nvSpPr>
        <p:spPr/>
        <p:txBody>
          <a:bodyPr/>
          <a:lstStyle/>
          <a:p>
            <a:r>
              <a:rPr lang="en-GB" dirty="0"/>
              <a:t>System architecture</a:t>
            </a:r>
            <a:endParaRPr lang="nl-BE" dirty="0"/>
          </a:p>
        </p:txBody>
      </p:sp>
    </p:spTree>
    <p:extLst>
      <p:ext uri="{BB962C8B-B14F-4D97-AF65-F5344CB8AC3E}">
        <p14:creationId xmlns:p14="http://schemas.microsoft.com/office/powerpoint/2010/main" val="3274501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16C3DC0-1D7F-4DAE-ABF2-7BDDBD8C9D87}"/>
              </a:ext>
            </a:extLst>
          </p:cNvPr>
          <p:cNvSpPr>
            <a:spLocks noGrp="1"/>
          </p:cNvSpPr>
          <p:nvPr>
            <p:ph idx="1"/>
          </p:nvPr>
        </p:nvSpPr>
        <p:spPr/>
        <p:txBody>
          <a:bodyPr>
            <a:normAutofit/>
          </a:bodyPr>
          <a:lstStyle/>
          <a:p>
            <a:pPr marL="285750">
              <a:lnSpc>
                <a:spcPct val="90000"/>
              </a:lnSpc>
              <a:spcAft>
                <a:spcPts val="600"/>
              </a:spcAft>
              <a:buFont typeface="Arial" panose="020B0604020202020204" pitchFamily="34" charset="0"/>
              <a:buChar char="•"/>
            </a:pPr>
            <a:r>
              <a:rPr lang="en-US" dirty="0"/>
              <a:t>Battery: Lithium-Ion battery</a:t>
            </a:r>
          </a:p>
          <a:p>
            <a:pPr marL="285750">
              <a:lnSpc>
                <a:spcPct val="90000"/>
              </a:lnSpc>
              <a:spcAft>
                <a:spcPts val="600"/>
              </a:spcAft>
              <a:buFont typeface="Arial" panose="020B0604020202020204" pitchFamily="34" charset="0"/>
              <a:buChar char="•"/>
            </a:pPr>
            <a:r>
              <a:rPr lang="en-US" dirty="0"/>
              <a:t>Protection IC</a:t>
            </a:r>
          </a:p>
          <a:p>
            <a:pPr marL="285750">
              <a:lnSpc>
                <a:spcPct val="90000"/>
              </a:lnSpc>
              <a:spcAft>
                <a:spcPts val="600"/>
              </a:spcAft>
              <a:buFont typeface="Arial" panose="020B0604020202020204" pitchFamily="34" charset="0"/>
              <a:buChar char="•"/>
            </a:pPr>
            <a:r>
              <a:rPr lang="en-US" dirty="0"/>
              <a:t>Charger IC via USB</a:t>
            </a:r>
          </a:p>
          <a:p>
            <a:pPr marL="285750">
              <a:lnSpc>
                <a:spcPct val="90000"/>
              </a:lnSpc>
              <a:spcAft>
                <a:spcPts val="600"/>
              </a:spcAft>
              <a:buFont typeface="Arial" panose="020B0604020202020204" pitchFamily="34" charset="0"/>
              <a:buChar char="•"/>
            </a:pPr>
            <a:r>
              <a:rPr lang="en-US" dirty="0"/>
              <a:t>Reverse polarity protection </a:t>
            </a:r>
            <a:r>
              <a:rPr lang="en-US" dirty="0" err="1"/>
              <a:t>circtuit</a:t>
            </a:r>
            <a:endParaRPr lang="en-US" dirty="0"/>
          </a:p>
          <a:p>
            <a:pPr marL="285750">
              <a:lnSpc>
                <a:spcPct val="90000"/>
              </a:lnSpc>
              <a:spcAft>
                <a:spcPts val="600"/>
              </a:spcAft>
              <a:buFont typeface="Arial" panose="020B0604020202020204" pitchFamily="34" charset="0"/>
              <a:buChar char="•"/>
            </a:pPr>
            <a:r>
              <a:rPr lang="en-US" dirty="0"/>
              <a:t>LDO: 3,6 V to 3,3 V</a:t>
            </a:r>
          </a:p>
          <a:p>
            <a:pPr marL="285750">
              <a:lnSpc>
                <a:spcPct val="90000"/>
              </a:lnSpc>
              <a:spcAft>
                <a:spcPts val="600"/>
              </a:spcAft>
              <a:buFont typeface="Arial" panose="020B0604020202020204" pitchFamily="34" charset="0"/>
              <a:buChar char="•"/>
            </a:pPr>
            <a:r>
              <a:rPr lang="en-US" dirty="0"/>
              <a:t>Load switches to turn on/off the sensors</a:t>
            </a:r>
          </a:p>
          <a:p>
            <a:pPr marL="285750">
              <a:lnSpc>
                <a:spcPct val="90000"/>
              </a:lnSpc>
              <a:spcAft>
                <a:spcPts val="600"/>
              </a:spcAft>
              <a:buFont typeface="Arial" panose="020B0604020202020204" pitchFamily="34" charset="0"/>
              <a:buChar char="•"/>
            </a:pPr>
            <a:r>
              <a:rPr lang="en-US" dirty="0"/>
              <a:t>Availability to measure current</a:t>
            </a:r>
          </a:p>
        </p:txBody>
      </p:sp>
      <p:sp>
        <p:nvSpPr>
          <p:cNvPr id="3" name="Tijdelijke aanduiding voor voettekst 2">
            <a:extLst>
              <a:ext uri="{FF2B5EF4-FFF2-40B4-BE49-F238E27FC236}">
                <a16:creationId xmlns:a16="http://schemas.microsoft.com/office/drawing/2014/main" id="{F4F0DA06-CCEA-42CA-832D-CB0C3D7C1130}"/>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25211069-9A66-4BDE-95BF-4B0EDC04F2AF}"/>
              </a:ext>
            </a:extLst>
          </p:cNvPr>
          <p:cNvSpPr>
            <a:spLocks noGrp="1"/>
          </p:cNvSpPr>
          <p:nvPr>
            <p:ph type="sldNum" sz="quarter" idx="12"/>
          </p:nvPr>
        </p:nvSpPr>
        <p:spPr/>
        <p:txBody>
          <a:bodyPr/>
          <a:lstStyle/>
          <a:p>
            <a:fld id="{89D4489B-098B-4FD8-BF1A-77B6DF63E8ED}" type="slidenum">
              <a:rPr lang="nl-BE" smtClean="0"/>
              <a:t>6</a:t>
            </a:fld>
            <a:endParaRPr lang="nl-BE"/>
          </a:p>
        </p:txBody>
      </p:sp>
      <p:sp>
        <p:nvSpPr>
          <p:cNvPr id="5" name="Titel 4">
            <a:extLst>
              <a:ext uri="{FF2B5EF4-FFF2-40B4-BE49-F238E27FC236}">
                <a16:creationId xmlns:a16="http://schemas.microsoft.com/office/drawing/2014/main" id="{EB073193-BDC0-41FA-A575-D18F4036A634}"/>
              </a:ext>
            </a:extLst>
          </p:cNvPr>
          <p:cNvSpPr>
            <a:spLocks noGrp="1"/>
          </p:cNvSpPr>
          <p:nvPr>
            <p:ph type="title"/>
          </p:nvPr>
        </p:nvSpPr>
        <p:spPr/>
        <p:txBody>
          <a:bodyPr/>
          <a:lstStyle/>
          <a:p>
            <a:r>
              <a:rPr lang="nl-BE" dirty="0"/>
              <a:t>Power management</a:t>
            </a:r>
          </a:p>
        </p:txBody>
      </p:sp>
    </p:spTree>
    <p:extLst>
      <p:ext uri="{BB962C8B-B14F-4D97-AF65-F5344CB8AC3E}">
        <p14:creationId xmlns:p14="http://schemas.microsoft.com/office/powerpoint/2010/main" val="3781593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20E938EE-E12C-427C-9EF9-C60155582FB1}"/>
              </a:ext>
            </a:extLst>
          </p:cNvPr>
          <p:cNvSpPr>
            <a:spLocks noGrp="1"/>
          </p:cNvSpPr>
          <p:nvPr>
            <p:ph type="body" idx="1"/>
          </p:nvPr>
        </p:nvSpPr>
        <p:spPr/>
        <p:txBody>
          <a:bodyPr/>
          <a:lstStyle/>
          <a:p>
            <a:r>
              <a:rPr lang="nl-BE" dirty="0"/>
              <a:t>ESP32 single </a:t>
            </a:r>
            <a:r>
              <a:rPr lang="nl-BE" dirty="0" err="1"/>
              <a:t>core</a:t>
            </a:r>
            <a:endParaRPr lang="nl-BE" dirty="0"/>
          </a:p>
        </p:txBody>
      </p:sp>
      <p:sp>
        <p:nvSpPr>
          <p:cNvPr id="3" name="Tijdelijke aanduiding voor inhoud 2">
            <a:extLst>
              <a:ext uri="{FF2B5EF4-FFF2-40B4-BE49-F238E27FC236}">
                <a16:creationId xmlns:a16="http://schemas.microsoft.com/office/drawing/2014/main" id="{202B0B10-844A-4276-88CD-612310ED2774}"/>
              </a:ext>
            </a:extLst>
          </p:cNvPr>
          <p:cNvSpPr>
            <a:spLocks noGrp="1"/>
          </p:cNvSpPr>
          <p:nvPr>
            <p:ph sz="half" idx="2"/>
          </p:nvPr>
        </p:nvSpPr>
        <p:spPr/>
        <p:txBody>
          <a:bodyPr>
            <a:normAutofit/>
          </a:bodyPr>
          <a:lstStyle/>
          <a:p>
            <a:pPr marL="400050" indent="-342900">
              <a:lnSpc>
                <a:spcPct val="90000"/>
              </a:lnSpc>
              <a:spcAft>
                <a:spcPts val="600"/>
              </a:spcAft>
            </a:pPr>
            <a:r>
              <a:rPr lang="en-US" dirty="0"/>
              <a:t>Why?</a:t>
            </a:r>
          </a:p>
          <a:p>
            <a:pPr marL="857250" lvl="1" indent="-342900">
              <a:lnSpc>
                <a:spcPct val="90000"/>
              </a:lnSpc>
              <a:spcAft>
                <a:spcPts val="600"/>
              </a:spcAft>
            </a:pPr>
            <a:r>
              <a:rPr lang="en-US" dirty="0"/>
              <a:t>Build in Wi-Fi module</a:t>
            </a:r>
          </a:p>
          <a:p>
            <a:pPr marL="857250" lvl="1" indent="-342900">
              <a:lnSpc>
                <a:spcPct val="90000"/>
              </a:lnSpc>
              <a:spcAft>
                <a:spcPts val="600"/>
              </a:spcAft>
            </a:pPr>
            <a:r>
              <a:rPr lang="en-US" dirty="0"/>
              <a:t>Use enterprise network</a:t>
            </a:r>
          </a:p>
          <a:p>
            <a:pPr marL="857250" lvl="1" indent="-342900">
              <a:lnSpc>
                <a:spcPct val="90000"/>
              </a:lnSpc>
              <a:spcAft>
                <a:spcPts val="600"/>
              </a:spcAft>
            </a:pPr>
            <a:endParaRPr lang="en-US" dirty="0"/>
          </a:p>
          <a:p>
            <a:pPr marL="400050" indent="-342900">
              <a:lnSpc>
                <a:spcPct val="90000"/>
              </a:lnSpc>
              <a:spcAft>
                <a:spcPts val="600"/>
              </a:spcAft>
            </a:pPr>
            <a:r>
              <a:rPr lang="en-US" dirty="0"/>
              <a:t>Implementation</a:t>
            </a:r>
          </a:p>
          <a:p>
            <a:pPr marL="857250" lvl="1" indent="-342900">
              <a:lnSpc>
                <a:spcPct val="90000"/>
              </a:lnSpc>
              <a:spcAft>
                <a:spcPts val="600"/>
              </a:spcAft>
            </a:pPr>
            <a:r>
              <a:rPr lang="nl-NL" dirty="0"/>
              <a:t>2 buttons </a:t>
            </a:r>
            <a:r>
              <a:rPr lang="nl-NL" dirty="0" err="1"/>
              <a:t>for</a:t>
            </a:r>
            <a:r>
              <a:rPr lang="nl-NL" dirty="0"/>
              <a:t> </a:t>
            </a:r>
            <a:r>
              <a:rPr lang="nl-NL" dirty="0" err="1"/>
              <a:t>flashing</a:t>
            </a:r>
            <a:r>
              <a:rPr lang="nl-NL" dirty="0"/>
              <a:t> </a:t>
            </a:r>
            <a:r>
              <a:rPr lang="nl-NL" dirty="0" err="1"/>
              <a:t>the</a:t>
            </a:r>
            <a:r>
              <a:rPr lang="nl-NL" dirty="0"/>
              <a:t> microcontroller</a:t>
            </a:r>
          </a:p>
          <a:p>
            <a:pPr marL="57150" indent="0">
              <a:lnSpc>
                <a:spcPct val="90000"/>
              </a:lnSpc>
              <a:spcAft>
                <a:spcPts val="600"/>
              </a:spcAft>
              <a:buNone/>
            </a:pPr>
            <a:endParaRPr lang="en-US" dirty="0"/>
          </a:p>
          <a:p>
            <a:pPr marL="400050" indent="-342900">
              <a:lnSpc>
                <a:spcPct val="90000"/>
              </a:lnSpc>
              <a:spcAft>
                <a:spcPts val="600"/>
              </a:spcAft>
            </a:pPr>
            <a:endParaRPr lang="en-US" dirty="0"/>
          </a:p>
        </p:txBody>
      </p:sp>
      <p:sp>
        <p:nvSpPr>
          <p:cNvPr id="4" name="Tijdelijke aanduiding voor tekst 3">
            <a:extLst>
              <a:ext uri="{FF2B5EF4-FFF2-40B4-BE49-F238E27FC236}">
                <a16:creationId xmlns:a16="http://schemas.microsoft.com/office/drawing/2014/main" id="{F46A3F36-7269-480B-B2D0-CC1D3BEECE8F}"/>
              </a:ext>
            </a:extLst>
          </p:cNvPr>
          <p:cNvSpPr>
            <a:spLocks noGrp="1"/>
          </p:cNvSpPr>
          <p:nvPr>
            <p:ph type="body" sz="quarter" idx="3"/>
          </p:nvPr>
        </p:nvSpPr>
        <p:spPr/>
        <p:txBody>
          <a:bodyPr/>
          <a:lstStyle/>
          <a:p>
            <a:endParaRPr lang="nl-BE" dirty="0"/>
          </a:p>
        </p:txBody>
      </p:sp>
      <p:sp>
        <p:nvSpPr>
          <p:cNvPr id="6" name="Tijdelijke aanduiding voor voettekst 5">
            <a:extLst>
              <a:ext uri="{FF2B5EF4-FFF2-40B4-BE49-F238E27FC236}">
                <a16:creationId xmlns:a16="http://schemas.microsoft.com/office/drawing/2014/main" id="{3E361024-F1EE-4211-A6FC-E9C2E9F13AC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2E0C575-CA9E-489E-97B6-87CFC6AC329B}"/>
              </a:ext>
            </a:extLst>
          </p:cNvPr>
          <p:cNvSpPr>
            <a:spLocks noGrp="1"/>
          </p:cNvSpPr>
          <p:nvPr>
            <p:ph type="sldNum" sz="quarter" idx="12"/>
          </p:nvPr>
        </p:nvSpPr>
        <p:spPr/>
        <p:txBody>
          <a:bodyPr/>
          <a:lstStyle/>
          <a:p>
            <a:fld id="{89D4489B-098B-4FD8-BF1A-77B6DF63E8ED}" type="slidenum">
              <a:rPr lang="nl-BE" smtClean="0"/>
              <a:t>7</a:t>
            </a:fld>
            <a:endParaRPr lang="nl-BE"/>
          </a:p>
        </p:txBody>
      </p:sp>
      <p:sp>
        <p:nvSpPr>
          <p:cNvPr id="8" name="Titel 7">
            <a:extLst>
              <a:ext uri="{FF2B5EF4-FFF2-40B4-BE49-F238E27FC236}">
                <a16:creationId xmlns:a16="http://schemas.microsoft.com/office/drawing/2014/main" id="{F8BD1597-74F2-44C4-B1E0-61B589E53B86}"/>
              </a:ext>
            </a:extLst>
          </p:cNvPr>
          <p:cNvSpPr>
            <a:spLocks noGrp="1"/>
          </p:cNvSpPr>
          <p:nvPr>
            <p:ph type="title"/>
          </p:nvPr>
        </p:nvSpPr>
        <p:spPr/>
        <p:txBody>
          <a:bodyPr/>
          <a:lstStyle/>
          <a:p>
            <a:r>
              <a:rPr lang="nl-BE" dirty="0"/>
              <a:t>Microcontroller</a:t>
            </a:r>
          </a:p>
        </p:txBody>
      </p:sp>
      <p:pic>
        <p:nvPicPr>
          <p:cNvPr id="9" name="Tijdelijke aanduiding voor inhoud 8" descr="Afbeelding met tekst, kaart&#10;&#10;Automatisch gegenereerde beschrijving">
            <a:extLst>
              <a:ext uri="{FF2B5EF4-FFF2-40B4-BE49-F238E27FC236}">
                <a16:creationId xmlns:a16="http://schemas.microsoft.com/office/drawing/2014/main" id="{4BDE1134-F7A0-4B9B-8D7F-0AFDCAD91D1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93504" y="1149953"/>
            <a:ext cx="5822496" cy="4558093"/>
          </a:xfrm>
          <a:prstGeom prst="rect">
            <a:avLst/>
          </a:prstGeom>
        </p:spPr>
      </p:pic>
    </p:spTree>
    <p:extLst>
      <p:ext uri="{BB962C8B-B14F-4D97-AF65-F5344CB8AC3E}">
        <p14:creationId xmlns:p14="http://schemas.microsoft.com/office/powerpoint/2010/main" val="351663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8">
            <a:extLst>
              <a:ext uri="{FF2B5EF4-FFF2-40B4-BE49-F238E27FC236}">
                <a16:creationId xmlns:a16="http://schemas.microsoft.com/office/drawing/2014/main" id="{058547A4-F5B1-40A2-BD86-0A4E40EAE1EB}"/>
              </a:ext>
            </a:extLst>
          </p:cNvPr>
          <p:cNvSpPr>
            <a:spLocks noGrp="1"/>
          </p:cNvSpPr>
          <p:nvPr>
            <p:ph idx="1"/>
          </p:nvPr>
        </p:nvSpPr>
        <p:spPr/>
        <p:txBody>
          <a:bodyPr/>
          <a:lstStyle/>
          <a:p>
            <a:r>
              <a:rPr lang="en-GB" dirty="0"/>
              <a:t>Pins to connect to sensor board</a:t>
            </a:r>
          </a:p>
          <a:p>
            <a:r>
              <a:rPr lang="en-GB" dirty="0"/>
              <a:t>Power circuit</a:t>
            </a:r>
          </a:p>
          <a:p>
            <a:r>
              <a:rPr lang="en-GB" dirty="0"/>
              <a:t>Batteries</a:t>
            </a:r>
          </a:p>
          <a:p>
            <a:r>
              <a:rPr lang="en-GB" dirty="0"/>
              <a:t>10x10cm</a:t>
            </a:r>
          </a:p>
          <a:p>
            <a:pPr marL="0" indent="0">
              <a:buNone/>
            </a:pPr>
            <a:endParaRPr lang="nl-NL" dirty="0"/>
          </a:p>
        </p:txBody>
      </p:sp>
      <p:sp>
        <p:nvSpPr>
          <p:cNvPr id="6" name="Tijdelijke aanduiding voor voettekst 5">
            <a:extLst>
              <a:ext uri="{FF2B5EF4-FFF2-40B4-BE49-F238E27FC236}">
                <a16:creationId xmlns:a16="http://schemas.microsoft.com/office/drawing/2014/main" id="{55180D94-1043-48F6-B91D-CF657DD9C83C}"/>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62858C3-6155-4C8B-A7F2-755E79A6A863}"/>
              </a:ext>
            </a:extLst>
          </p:cNvPr>
          <p:cNvSpPr>
            <a:spLocks noGrp="1"/>
          </p:cNvSpPr>
          <p:nvPr>
            <p:ph type="sldNum" sz="quarter" idx="12"/>
          </p:nvPr>
        </p:nvSpPr>
        <p:spPr/>
        <p:txBody>
          <a:bodyPr/>
          <a:lstStyle/>
          <a:p>
            <a:fld id="{89D4489B-098B-4FD8-BF1A-77B6DF63E8ED}" type="slidenum">
              <a:rPr lang="nl-BE" smtClean="0"/>
              <a:t>8</a:t>
            </a:fld>
            <a:endParaRPr lang="nl-BE"/>
          </a:p>
        </p:txBody>
      </p:sp>
      <p:sp>
        <p:nvSpPr>
          <p:cNvPr id="8" name="Titel 7">
            <a:extLst>
              <a:ext uri="{FF2B5EF4-FFF2-40B4-BE49-F238E27FC236}">
                <a16:creationId xmlns:a16="http://schemas.microsoft.com/office/drawing/2014/main" id="{F6888931-F341-424B-95F7-35D658F8495A}"/>
              </a:ext>
            </a:extLst>
          </p:cNvPr>
          <p:cNvSpPr>
            <a:spLocks noGrp="1"/>
          </p:cNvSpPr>
          <p:nvPr>
            <p:ph type="title"/>
          </p:nvPr>
        </p:nvSpPr>
        <p:spPr/>
        <p:txBody>
          <a:bodyPr/>
          <a:lstStyle/>
          <a:p>
            <a:r>
              <a:rPr lang="nl-NL" dirty="0" err="1"/>
              <a:t>Main</a:t>
            </a:r>
            <a:r>
              <a:rPr lang="nl-NL" dirty="0"/>
              <a:t> pcb</a:t>
            </a:r>
          </a:p>
        </p:txBody>
      </p:sp>
      <p:pic>
        <p:nvPicPr>
          <p:cNvPr id="13" name="Afbeelding 12" descr="Afbeelding met speelgoed, tafel, computer&#10;&#10;Automatisch gegenereerde beschrijving">
            <a:extLst>
              <a:ext uri="{FF2B5EF4-FFF2-40B4-BE49-F238E27FC236}">
                <a16:creationId xmlns:a16="http://schemas.microsoft.com/office/drawing/2014/main" id="{C4AF58F0-668D-4531-83A8-4585B683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600" y="596317"/>
            <a:ext cx="5392905" cy="2674707"/>
          </a:xfrm>
          <a:prstGeom prst="rect">
            <a:avLst/>
          </a:prstGeom>
        </p:spPr>
      </p:pic>
      <p:pic>
        <p:nvPicPr>
          <p:cNvPr id="3" name="Afbeelding 2">
            <a:extLst>
              <a:ext uri="{FF2B5EF4-FFF2-40B4-BE49-F238E27FC236}">
                <a16:creationId xmlns:a16="http://schemas.microsoft.com/office/drawing/2014/main" id="{A1A394BE-8E6E-4E22-8195-C6589BA95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184" y="3195360"/>
            <a:ext cx="4493485" cy="2924640"/>
          </a:xfrm>
          <a:prstGeom prst="rect">
            <a:avLst/>
          </a:prstGeom>
        </p:spPr>
      </p:pic>
    </p:spTree>
    <p:extLst>
      <p:ext uri="{BB962C8B-B14F-4D97-AF65-F5344CB8AC3E}">
        <p14:creationId xmlns:p14="http://schemas.microsoft.com/office/powerpoint/2010/main" val="74027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F632F3A-E6C6-4518-B605-B7AEC93ED4B2}"/>
              </a:ext>
            </a:extLst>
          </p:cNvPr>
          <p:cNvPicPr>
            <a:picLocks noChangeAspect="1"/>
          </p:cNvPicPr>
          <p:nvPr/>
        </p:nvPicPr>
        <p:blipFill>
          <a:blip r:embed="rId3"/>
          <a:stretch>
            <a:fillRect/>
          </a:stretch>
        </p:blipFill>
        <p:spPr>
          <a:xfrm>
            <a:off x="5782273" y="1627992"/>
            <a:ext cx="6238332" cy="3602015"/>
          </a:xfrm>
          <a:prstGeom prst="rect">
            <a:avLst/>
          </a:prstGeom>
        </p:spPr>
      </p:pic>
      <p:sp>
        <p:nvSpPr>
          <p:cNvPr id="2" name="Tijdelijke aanduiding voor tekst 1">
            <a:extLst>
              <a:ext uri="{FF2B5EF4-FFF2-40B4-BE49-F238E27FC236}">
                <a16:creationId xmlns:a16="http://schemas.microsoft.com/office/drawing/2014/main" id="{F57FCC80-CD9B-4804-9745-D82EF86C6F6A}"/>
              </a:ext>
            </a:extLst>
          </p:cNvPr>
          <p:cNvSpPr>
            <a:spLocks noGrp="1"/>
          </p:cNvSpPr>
          <p:nvPr>
            <p:ph type="body" idx="1"/>
          </p:nvPr>
        </p:nvSpPr>
        <p:spPr/>
        <p:txBody>
          <a:bodyPr/>
          <a:lstStyle/>
          <a:p>
            <a:r>
              <a:rPr lang="nl-NL" dirty="0" err="1"/>
              <a:t>Completed</a:t>
            </a:r>
            <a:r>
              <a:rPr lang="nl-NL" dirty="0"/>
              <a:t>:</a:t>
            </a:r>
            <a:endParaRPr lang="nl-BE" dirty="0"/>
          </a:p>
        </p:txBody>
      </p:sp>
      <p:sp>
        <p:nvSpPr>
          <p:cNvPr id="3" name="Tijdelijke aanduiding voor inhoud 2">
            <a:extLst>
              <a:ext uri="{FF2B5EF4-FFF2-40B4-BE49-F238E27FC236}">
                <a16:creationId xmlns:a16="http://schemas.microsoft.com/office/drawing/2014/main" id="{5C19B196-E30C-43A1-BA0F-A680B1A3D50B}"/>
              </a:ext>
            </a:extLst>
          </p:cNvPr>
          <p:cNvSpPr>
            <a:spLocks noGrp="1"/>
          </p:cNvSpPr>
          <p:nvPr>
            <p:ph sz="half" idx="2"/>
          </p:nvPr>
        </p:nvSpPr>
        <p:spPr/>
        <p:txBody>
          <a:bodyPr>
            <a:normAutofit/>
          </a:bodyPr>
          <a:lstStyle/>
          <a:p>
            <a:r>
              <a:rPr lang="en-GB" dirty="0"/>
              <a:t>PCB design of separate sensor board</a:t>
            </a:r>
          </a:p>
          <a:p>
            <a:r>
              <a:rPr lang="en-GB" dirty="0"/>
              <a:t>Investigating response time of sensors</a:t>
            </a:r>
          </a:p>
          <a:p>
            <a:r>
              <a:rPr lang="en-GB" dirty="0"/>
              <a:t>Bringing sensors</a:t>
            </a:r>
          </a:p>
          <a:p>
            <a:pPr lvl="1"/>
            <a:r>
              <a:rPr lang="en-GB" dirty="0"/>
              <a:t>Functions: </a:t>
            </a:r>
            <a:r>
              <a:rPr lang="en-GB" dirty="0" err="1"/>
              <a:t>init</a:t>
            </a:r>
            <a:r>
              <a:rPr lang="en-GB" dirty="0"/>
              <a:t>, get data, sleep,…</a:t>
            </a:r>
          </a:p>
        </p:txBody>
      </p:sp>
      <p:sp>
        <p:nvSpPr>
          <p:cNvPr id="6" name="Tijdelijke aanduiding voor voettekst 5">
            <a:extLst>
              <a:ext uri="{FF2B5EF4-FFF2-40B4-BE49-F238E27FC236}">
                <a16:creationId xmlns:a16="http://schemas.microsoft.com/office/drawing/2014/main" id="{A725E219-6DF0-47BF-B866-478BA35B102B}"/>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9</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en-GB" dirty="0"/>
              <a:t>Sensor design</a:t>
            </a:r>
            <a:endParaRPr lang="nl-BE" dirty="0"/>
          </a:p>
        </p:txBody>
      </p:sp>
    </p:spTree>
    <p:extLst>
      <p:ext uri="{BB962C8B-B14F-4D97-AF65-F5344CB8AC3E}">
        <p14:creationId xmlns:p14="http://schemas.microsoft.com/office/powerpoint/2010/main" val="949159422"/>
      </p:ext>
    </p:extLst>
  </p:cSld>
  <p:clrMapOvr>
    <a:masterClrMapping/>
  </p:clrMapOvr>
</p:sld>
</file>

<file path=ppt/theme/theme1.xml><?xml version="1.0" encoding="utf-8"?>
<a:theme xmlns:a="http://schemas.openxmlformats.org/drawingml/2006/main" name="KU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Leuven" id="{7001A53E-2B82-4D0A-AC40-8086FEAC883B}" vid="{22EC92A5-FBB7-428D-8436-B2C7B0F32B0E}"/>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KULeuven</Template>
  <TotalTime>613</TotalTime>
  <Words>1184</Words>
  <Application>Microsoft Office PowerPoint</Application>
  <PresentationFormat>Breedbeeld</PresentationFormat>
  <Paragraphs>192</Paragraphs>
  <Slides>24</Slides>
  <Notes>11</Notes>
  <HiddenSlides>0</HiddenSlides>
  <MMClips>1</MMClips>
  <ScaleCrop>false</ScaleCrop>
  <HeadingPairs>
    <vt:vector size="6" baseType="variant">
      <vt:variant>
        <vt:lpstr>Gebruikte lettertypen</vt:lpstr>
      </vt:variant>
      <vt:variant>
        <vt:i4>2</vt:i4>
      </vt:variant>
      <vt:variant>
        <vt:lpstr>Thema</vt:lpstr>
      </vt:variant>
      <vt:variant>
        <vt:i4>2</vt:i4>
      </vt:variant>
      <vt:variant>
        <vt:lpstr>Diatitels</vt:lpstr>
      </vt:variant>
      <vt:variant>
        <vt:i4>24</vt:i4>
      </vt:variant>
    </vt:vector>
  </HeadingPairs>
  <TitlesOfParts>
    <vt:vector size="28" baseType="lpstr">
      <vt:lpstr>Arial</vt:lpstr>
      <vt:lpstr>Calibri</vt:lpstr>
      <vt:lpstr>KULeuven</vt:lpstr>
      <vt:lpstr>KU Leuven Sedes</vt:lpstr>
      <vt:lpstr>Embedded 2 – Cosy cafetaria Presentation</vt:lpstr>
      <vt:lpstr>Index</vt:lpstr>
      <vt:lpstr>Introduction</vt:lpstr>
      <vt:lpstr>Specifications (only a few/most important)</vt:lpstr>
      <vt:lpstr>System architecture</vt:lpstr>
      <vt:lpstr>Power management</vt:lpstr>
      <vt:lpstr>Microcontroller</vt:lpstr>
      <vt:lpstr>Main pcb</vt:lpstr>
      <vt:lpstr>Sensor design</vt:lpstr>
      <vt:lpstr>Sensors</vt:lpstr>
      <vt:lpstr>Problems/limitations</vt:lpstr>
      <vt:lpstr>Housing design</vt:lpstr>
      <vt:lpstr>Housing</vt:lpstr>
      <vt:lpstr>Problems/limitations</vt:lpstr>
      <vt:lpstr>Wi-Fi communication </vt:lpstr>
      <vt:lpstr>Software design</vt:lpstr>
      <vt:lpstr>Power consumption </vt:lpstr>
      <vt:lpstr>Power consumption</vt:lpstr>
      <vt:lpstr>Dashboard</vt:lpstr>
      <vt:lpstr>Dashboard</vt:lpstr>
      <vt:lpstr>Validation and testing</vt:lpstr>
      <vt:lpstr>Validation and testing</vt:lpstr>
      <vt:lpstr>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communication</dc:title>
  <dc:creator>thomas feys</dc:creator>
  <cp:lastModifiedBy>Robin Van de Poel</cp:lastModifiedBy>
  <cp:revision>76</cp:revision>
  <dcterms:created xsi:type="dcterms:W3CDTF">2020-04-15T07:56:17Z</dcterms:created>
  <dcterms:modified xsi:type="dcterms:W3CDTF">2020-05-13T12:45:38Z</dcterms:modified>
</cp:coreProperties>
</file>